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6" r:id="rId4"/>
    <p:sldMasterId id="2147483708" r:id="rId5"/>
    <p:sldMasterId id="2147483720" r:id="rId6"/>
    <p:sldMasterId id="2147483732" r:id="rId7"/>
    <p:sldMasterId id="2147483744" r:id="rId8"/>
    <p:sldMasterId id="2147483756" r:id="rId9"/>
  </p:sldMasterIdLst>
  <p:notesMasterIdLst>
    <p:notesMasterId r:id="rId36"/>
  </p:notesMasterIdLst>
  <p:handoutMasterIdLst>
    <p:handoutMasterId r:id="rId37"/>
  </p:handoutMasterIdLst>
  <p:sldIdLst>
    <p:sldId id="280" r:id="rId10"/>
    <p:sldId id="256" r:id="rId11"/>
    <p:sldId id="257" r:id="rId12"/>
    <p:sldId id="258" r:id="rId13"/>
    <p:sldId id="259" r:id="rId14"/>
    <p:sldId id="260" r:id="rId15"/>
    <p:sldId id="28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2" r:id="rId35"/>
  </p:sldIdLst>
  <p:sldSz cx="10058400" cy="7772400"/>
  <p:notesSz cx="3886200" cy="6629400"/>
  <p:defaultText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5EB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584" y="-108"/>
      </p:cViewPr>
      <p:guideLst>
        <p:guide orient="horz" pos="2448"/>
        <p:guide pos="316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1685219" cy="330387"/>
          </a:xfrm>
          <a:prstGeom prst="rect">
            <a:avLst/>
          </a:prstGeom>
        </p:spPr>
        <p:txBody>
          <a:bodyPr vert="horz" lIns="161754" tIns="80877" rIns="161754" bIns="80877" rtlCol="0"/>
          <a:lstStyle>
            <a:lvl1pPr algn="l">
              <a:defRPr sz="2100"/>
            </a:lvl1pPr>
          </a:lstStyle>
          <a:p>
            <a:endParaRPr lang="en-US"/>
          </a:p>
        </p:txBody>
      </p:sp>
      <p:sp>
        <p:nvSpPr>
          <p:cNvPr id="3" name="Date Placeholder 2"/>
          <p:cNvSpPr>
            <a:spLocks noGrp="1"/>
          </p:cNvSpPr>
          <p:nvPr>
            <p:ph type="dt" sz="quarter" idx="1"/>
          </p:nvPr>
        </p:nvSpPr>
        <p:spPr>
          <a:xfrm>
            <a:off x="2200982" y="1"/>
            <a:ext cx="1685219" cy="330387"/>
          </a:xfrm>
          <a:prstGeom prst="rect">
            <a:avLst/>
          </a:prstGeom>
        </p:spPr>
        <p:txBody>
          <a:bodyPr vert="horz" lIns="161754" tIns="80877" rIns="161754" bIns="80877" rtlCol="0"/>
          <a:lstStyle>
            <a:lvl1pPr algn="r">
              <a:defRPr sz="2100"/>
            </a:lvl1pPr>
          </a:lstStyle>
          <a:p>
            <a:fld id="{384F5C7F-BB49-4BD0-AFE9-B7BD22C4D91A}" type="datetimeFigureOut">
              <a:rPr lang="en-US" smtClean="0"/>
              <a:t>11/15/2015</a:t>
            </a:fld>
            <a:endParaRPr lang="en-US"/>
          </a:p>
        </p:txBody>
      </p:sp>
      <p:sp>
        <p:nvSpPr>
          <p:cNvPr id="4" name="Footer Placeholder 3"/>
          <p:cNvSpPr>
            <a:spLocks noGrp="1"/>
          </p:cNvSpPr>
          <p:nvPr>
            <p:ph type="ftr" sz="quarter" idx="2"/>
          </p:nvPr>
        </p:nvSpPr>
        <p:spPr>
          <a:xfrm>
            <a:off x="2" y="6296306"/>
            <a:ext cx="1685219" cy="333094"/>
          </a:xfrm>
          <a:prstGeom prst="rect">
            <a:avLst/>
          </a:prstGeom>
        </p:spPr>
        <p:txBody>
          <a:bodyPr vert="horz" lIns="161754" tIns="80877" rIns="161754" bIns="80877" rtlCol="0" anchor="b"/>
          <a:lstStyle>
            <a:lvl1pPr algn="l">
              <a:defRPr sz="2100"/>
            </a:lvl1pPr>
          </a:lstStyle>
          <a:p>
            <a:endParaRPr lang="en-US"/>
          </a:p>
        </p:txBody>
      </p:sp>
      <p:sp>
        <p:nvSpPr>
          <p:cNvPr id="5" name="Slide Number Placeholder 4"/>
          <p:cNvSpPr>
            <a:spLocks noGrp="1"/>
          </p:cNvSpPr>
          <p:nvPr>
            <p:ph type="sldNum" sz="quarter" idx="3"/>
          </p:nvPr>
        </p:nvSpPr>
        <p:spPr>
          <a:xfrm>
            <a:off x="2200982" y="6296306"/>
            <a:ext cx="1685219" cy="333094"/>
          </a:xfrm>
          <a:prstGeom prst="rect">
            <a:avLst/>
          </a:prstGeom>
        </p:spPr>
        <p:txBody>
          <a:bodyPr vert="horz" lIns="161754" tIns="80877" rIns="161754" bIns="80877" rtlCol="0" anchor="b"/>
          <a:lstStyle>
            <a:lvl1pPr algn="r">
              <a:defRPr sz="2100"/>
            </a:lvl1pPr>
          </a:lstStyle>
          <a:p>
            <a:fld id="{169F4F54-B698-44F3-97CA-4D075574E520}" type="slidenum">
              <a:rPr lang="en-US" smtClean="0"/>
              <a:t>‹#›</a:t>
            </a:fld>
            <a:endParaRPr lang="en-US"/>
          </a:p>
        </p:txBody>
      </p:sp>
    </p:spTree>
    <p:extLst>
      <p:ext uri="{BB962C8B-B14F-4D97-AF65-F5344CB8AC3E}">
        <p14:creationId xmlns:p14="http://schemas.microsoft.com/office/powerpoint/2010/main" val="31036429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1685219" cy="330387"/>
          </a:xfrm>
          <a:prstGeom prst="rect">
            <a:avLst/>
          </a:prstGeom>
        </p:spPr>
        <p:txBody>
          <a:bodyPr vert="horz" lIns="161754" tIns="80877" rIns="161754" bIns="80877" rtlCol="0"/>
          <a:lstStyle>
            <a:lvl1pPr algn="l">
              <a:defRPr sz="2100"/>
            </a:lvl1pPr>
          </a:lstStyle>
          <a:p>
            <a:endParaRPr lang="en-US"/>
          </a:p>
        </p:txBody>
      </p:sp>
      <p:sp>
        <p:nvSpPr>
          <p:cNvPr id="3" name="Date Placeholder 2"/>
          <p:cNvSpPr>
            <a:spLocks noGrp="1"/>
          </p:cNvSpPr>
          <p:nvPr>
            <p:ph type="dt" idx="1"/>
          </p:nvPr>
        </p:nvSpPr>
        <p:spPr>
          <a:xfrm>
            <a:off x="2200982" y="1"/>
            <a:ext cx="1685219" cy="330387"/>
          </a:xfrm>
          <a:prstGeom prst="rect">
            <a:avLst/>
          </a:prstGeom>
        </p:spPr>
        <p:txBody>
          <a:bodyPr vert="horz" lIns="161754" tIns="80877" rIns="161754" bIns="80877" rtlCol="0"/>
          <a:lstStyle>
            <a:lvl1pPr algn="r">
              <a:defRPr sz="2100"/>
            </a:lvl1pPr>
          </a:lstStyle>
          <a:p>
            <a:fld id="{7A03F3C0-F6DE-4AEF-B549-7B17705CCA62}" type="datetimeFigureOut">
              <a:rPr lang="en-US" smtClean="0"/>
              <a:t>11/15/2015</a:t>
            </a:fld>
            <a:endParaRPr lang="en-US"/>
          </a:p>
        </p:txBody>
      </p:sp>
      <p:sp>
        <p:nvSpPr>
          <p:cNvPr id="4" name="Slide Image Placeholder 3"/>
          <p:cNvSpPr>
            <a:spLocks noGrp="1" noRot="1" noChangeAspect="1"/>
          </p:cNvSpPr>
          <p:nvPr>
            <p:ph type="sldImg" idx="2"/>
          </p:nvPr>
        </p:nvSpPr>
        <p:spPr>
          <a:xfrm>
            <a:off x="334963" y="498475"/>
            <a:ext cx="3216275" cy="2486025"/>
          </a:xfrm>
          <a:prstGeom prst="rect">
            <a:avLst/>
          </a:prstGeom>
          <a:noFill/>
          <a:ln w="12700">
            <a:solidFill>
              <a:prstClr val="black"/>
            </a:solidFill>
          </a:ln>
        </p:spPr>
        <p:txBody>
          <a:bodyPr vert="horz" lIns="161754" tIns="80877" rIns="161754" bIns="80877" rtlCol="0" anchor="ctr"/>
          <a:lstStyle/>
          <a:p>
            <a:endParaRPr lang="en-US"/>
          </a:p>
        </p:txBody>
      </p:sp>
      <p:sp>
        <p:nvSpPr>
          <p:cNvPr id="5" name="Notes Placeholder 4"/>
          <p:cNvSpPr>
            <a:spLocks noGrp="1"/>
          </p:cNvSpPr>
          <p:nvPr>
            <p:ph type="body" sz="quarter" idx="3"/>
          </p:nvPr>
        </p:nvSpPr>
        <p:spPr>
          <a:xfrm>
            <a:off x="389820" y="3149508"/>
            <a:ext cx="3106561" cy="2981605"/>
          </a:xfrm>
          <a:prstGeom prst="rect">
            <a:avLst/>
          </a:prstGeom>
        </p:spPr>
        <p:txBody>
          <a:bodyPr vert="horz" lIns="161754" tIns="80877" rIns="161754" bIns="8087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6296306"/>
            <a:ext cx="1685219" cy="333094"/>
          </a:xfrm>
          <a:prstGeom prst="rect">
            <a:avLst/>
          </a:prstGeom>
        </p:spPr>
        <p:txBody>
          <a:bodyPr vert="horz" lIns="161754" tIns="80877" rIns="161754" bIns="80877" rtlCol="0" anchor="b"/>
          <a:lstStyle>
            <a:lvl1pPr algn="l">
              <a:defRPr sz="2100"/>
            </a:lvl1pPr>
          </a:lstStyle>
          <a:p>
            <a:endParaRPr lang="en-US"/>
          </a:p>
        </p:txBody>
      </p:sp>
      <p:sp>
        <p:nvSpPr>
          <p:cNvPr id="7" name="Slide Number Placeholder 6"/>
          <p:cNvSpPr>
            <a:spLocks noGrp="1"/>
          </p:cNvSpPr>
          <p:nvPr>
            <p:ph type="sldNum" sz="quarter" idx="5"/>
          </p:nvPr>
        </p:nvSpPr>
        <p:spPr>
          <a:xfrm>
            <a:off x="2200982" y="6296306"/>
            <a:ext cx="1685219" cy="333094"/>
          </a:xfrm>
          <a:prstGeom prst="rect">
            <a:avLst/>
          </a:prstGeom>
        </p:spPr>
        <p:txBody>
          <a:bodyPr vert="horz" lIns="161754" tIns="80877" rIns="161754" bIns="80877" rtlCol="0" anchor="b"/>
          <a:lstStyle>
            <a:lvl1pPr algn="r">
              <a:defRPr sz="2100"/>
            </a:lvl1pPr>
          </a:lstStyle>
          <a:p>
            <a:fld id="{2B05BA2A-8F0E-4524-A802-7C966258C900}" type="slidenum">
              <a:rPr lang="en-US" smtClean="0"/>
              <a:t>‹#›</a:t>
            </a:fld>
            <a:endParaRPr lang="en-US"/>
          </a:p>
        </p:txBody>
      </p:sp>
    </p:spTree>
    <p:extLst>
      <p:ext uri="{BB962C8B-B14F-4D97-AF65-F5344CB8AC3E}">
        <p14:creationId xmlns:p14="http://schemas.microsoft.com/office/powerpoint/2010/main" val="3567649865"/>
      </p:ext>
    </p:extLst>
  </p:cSld>
  <p:clrMap bg1="lt1" tx1="dk1" bg2="lt2" tx2="dk2" accent1="accent1" accent2="accent2" accent3="accent3" accent4="accent4" accent5="accent5" accent6="accent6" hlink="hlink" folHlink="folHlink"/>
  <p:hf sldNum="0" hdr="0" ftr="0" dt="0"/>
  <p:notesStyle>
    <a:lvl1pPr marL="0" algn="l" defTabSz="1018586" rtl="0" eaLnBrk="1" latinLnBrk="0" hangingPunct="1">
      <a:defRPr sz="1300" kern="1200">
        <a:solidFill>
          <a:schemeClr val="tx1"/>
        </a:solidFill>
        <a:latin typeface="+mn-lt"/>
        <a:ea typeface="+mn-ea"/>
        <a:cs typeface="+mn-cs"/>
      </a:defRPr>
    </a:lvl1pPr>
    <a:lvl2pPr marL="509292" algn="l" defTabSz="1018586" rtl="0" eaLnBrk="1" latinLnBrk="0" hangingPunct="1">
      <a:defRPr sz="1300" kern="1200">
        <a:solidFill>
          <a:schemeClr val="tx1"/>
        </a:solidFill>
        <a:latin typeface="+mn-lt"/>
        <a:ea typeface="+mn-ea"/>
        <a:cs typeface="+mn-cs"/>
      </a:defRPr>
    </a:lvl2pPr>
    <a:lvl3pPr marL="1018586" algn="l" defTabSz="1018586" rtl="0" eaLnBrk="1" latinLnBrk="0" hangingPunct="1">
      <a:defRPr sz="1300" kern="1200">
        <a:solidFill>
          <a:schemeClr val="tx1"/>
        </a:solidFill>
        <a:latin typeface="+mn-lt"/>
        <a:ea typeface="+mn-ea"/>
        <a:cs typeface="+mn-cs"/>
      </a:defRPr>
    </a:lvl3pPr>
    <a:lvl4pPr marL="1527879" algn="l" defTabSz="1018586" rtl="0" eaLnBrk="1" latinLnBrk="0" hangingPunct="1">
      <a:defRPr sz="1300" kern="1200">
        <a:solidFill>
          <a:schemeClr val="tx1"/>
        </a:solidFill>
        <a:latin typeface="+mn-lt"/>
        <a:ea typeface="+mn-ea"/>
        <a:cs typeface="+mn-cs"/>
      </a:defRPr>
    </a:lvl4pPr>
    <a:lvl5pPr marL="2037173" algn="l" defTabSz="1018586" rtl="0" eaLnBrk="1" latinLnBrk="0" hangingPunct="1">
      <a:defRPr sz="1300" kern="1200">
        <a:solidFill>
          <a:schemeClr val="tx1"/>
        </a:solidFill>
        <a:latin typeface="+mn-lt"/>
        <a:ea typeface="+mn-ea"/>
        <a:cs typeface="+mn-cs"/>
      </a:defRPr>
    </a:lvl5pPr>
    <a:lvl6pPr marL="2546466" algn="l" defTabSz="1018586" rtl="0" eaLnBrk="1" latinLnBrk="0" hangingPunct="1">
      <a:defRPr sz="1300" kern="1200">
        <a:solidFill>
          <a:schemeClr val="tx1"/>
        </a:solidFill>
        <a:latin typeface="+mn-lt"/>
        <a:ea typeface="+mn-ea"/>
        <a:cs typeface="+mn-cs"/>
      </a:defRPr>
    </a:lvl6pPr>
    <a:lvl7pPr marL="3055758" algn="l" defTabSz="1018586" rtl="0" eaLnBrk="1" latinLnBrk="0" hangingPunct="1">
      <a:defRPr sz="1300" kern="1200">
        <a:solidFill>
          <a:schemeClr val="tx1"/>
        </a:solidFill>
        <a:latin typeface="+mn-lt"/>
        <a:ea typeface="+mn-ea"/>
        <a:cs typeface="+mn-cs"/>
      </a:defRPr>
    </a:lvl7pPr>
    <a:lvl8pPr marL="3565052" algn="l" defTabSz="1018586" rtl="0" eaLnBrk="1" latinLnBrk="0" hangingPunct="1">
      <a:defRPr sz="1300" kern="1200">
        <a:solidFill>
          <a:schemeClr val="tx1"/>
        </a:solidFill>
        <a:latin typeface="+mn-lt"/>
        <a:ea typeface="+mn-ea"/>
        <a:cs typeface="+mn-cs"/>
      </a:defRPr>
    </a:lvl8pPr>
    <a:lvl9pPr marL="4074344" algn="l" defTabSz="1018586"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 y="498475"/>
            <a:ext cx="3314700"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98475"/>
            <a:ext cx="3216275" cy="24860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0323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292" indent="0" algn="ctr">
              <a:buNone/>
              <a:defRPr>
                <a:solidFill>
                  <a:schemeClr val="tx1">
                    <a:tint val="75000"/>
                  </a:schemeClr>
                </a:solidFill>
              </a:defRPr>
            </a:lvl2pPr>
            <a:lvl3pPr marL="1018586" indent="0" algn="ctr">
              <a:buNone/>
              <a:defRPr>
                <a:solidFill>
                  <a:schemeClr val="tx1">
                    <a:tint val="75000"/>
                  </a:schemeClr>
                </a:solidFill>
              </a:defRPr>
            </a:lvl3pPr>
            <a:lvl4pPr marL="1527879" indent="0" algn="ctr">
              <a:buNone/>
              <a:defRPr>
                <a:solidFill>
                  <a:schemeClr val="tx1">
                    <a:tint val="75000"/>
                  </a:schemeClr>
                </a:solidFill>
              </a:defRPr>
            </a:lvl4pPr>
            <a:lvl5pPr marL="2037173" indent="0" algn="ctr">
              <a:buNone/>
              <a:defRPr>
                <a:solidFill>
                  <a:schemeClr val="tx1">
                    <a:tint val="75000"/>
                  </a:schemeClr>
                </a:solidFill>
              </a:defRPr>
            </a:lvl5pPr>
            <a:lvl6pPr marL="2546466" indent="0" algn="ctr">
              <a:buNone/>
              <a:defRPr>
                <a:solidFill>
                  <a:schemeClr val="tx1">
                    <a:tint val="75000"/>
                  </a:schemeClr>
                </a:solidFill>
              </a:defRPr>
            </a:lvl6pPr>
            <a:lvl7pPr marL="3055758" indent="0" algn="ctr">
              <a:buNone/>
              <a:defRPr>
                <a:solidFill>
                  <a:schemeClr val="tx1">
                    <a:tint val="75000"/>
                  </a:schemeClr>
                </a:solidFill>
              </a:defRPr>
            </a:lvl7pPr>
            <a:lvl8pPr marL="3565052" indent="0" algn="ctr">
              <a:buNone/>
              <a:defRPr>
                <a:solidFill>
                  <a:schemeClr val="tx1">
                    <a:tint val="75000"/>
                  </a:schemeClr>
                </a:solidFill>
              </a:defRPr>
            </a:lvl8pPr>
            <a:lvl9pPr marL="40743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t>11/15/2015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3047706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t>11/15/2015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36620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292" indent="0">
              <a:buNone/>
              <a:defRPr sz="2000">
                <a:solidFill>
                  <a:schemeClr val="tx1">
                    <a:tint val="75000"/>
                  </a:schemeClr>
                </a:solidFill>
              </a:defRPr>
            </a:lvl2pPr>
            <a:lvl3pPr marL="1018586" indent="0">
              <a:buNone/>
              <a:defRPr sz="1800">
                <a:solidFill>
                  <a:schemeClr val="tx1">
                    <a:tint val="75000"/>
                  </a:schemeClr>
                </a:solidFill>
              </a:defRPr>
            </a:lvl3pPr>
            <a:lvl4pPr marL="1527879" indent="0">
              <a:buNone/>
              <a:defRPr sz="1600">
                <a:solidFill>
                  <a:schemeClr val="tx1">
                    <a:tint val="75000"/>
                  </a:schemeClr>
                </a:solidFill>
              </a:defRPr>
            </a:lvl4pPr>
            <a:lvl5pPr marL="2037173" indent="0">
              <a:buNone/>
              <a:defRPr sz="1600">
                <a:solidFill>
                  <a:schemeClr val="tx1">
                    <a:tint val="75000"/>
                  </a:schemeClr>
                </a:solidFill>
              </a:defRPr>
            </a:lvl5pPr>
            <a:lvl6pPr marL="2546466" indent="0">
              <a:buNone/>
              <a:defRPr sz="1600">
                <a:solidFill>
                  <a:schemeClr val="tx1">
                    <a:tint val="75000"/>
                  </a:schemeClr>
                </a:solidFill>
              </a:defRPr>
            </a:lvl6pPr>
            <a:lvl7pPr marL="3055758" indent="0">
              <a:buNone/>
              <a:defRPr sz="1600">
                <a:solidFill>
                  <a:schemeClr val="tx1">
                    <a:tint val="75000"/>
                  </a:schemeClr>
                </a:solidFill>
              </a:defRPr>
            </a:lvl7pPr>
            <a:lvl8pPr marL="3565052" indent="0">
              <a:buNone/>
              <a:defRPr sz="1600">
                <a:solidFill>
                  <a:schemeClr val="tx1">
                    <a:tint val="75000"/>
                  </a:schemeClr>
                </a:solidFill>
              </a:defRPr>
            </a:lvl8pPr>
            <a:lvl9pPr marL="407434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961B4-099D-401B-AF26-9D4E957A00AC}" type="datetimeFigureOut">
              <a:rPr lang="en-US" smtClean="0"/>
              <a:t>11/15/2015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236860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1961B4-099D-401B-AF26-9D4E957A00AC}" type="datetimeFigureOut">
              <a:rPr lang="en-US" smtClean="0"/>
              <a:t>11/15/2015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1418971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1961B4-099D-401B-AF26-9D4E957A00AC}" type="datetimeFigureOut">
              <a:rPr lang="en-US" smtClean="0"/>
              <a:t>11/15/2015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1570251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1961B4-099D-401B-AF26-9D4E957A00AC}" type="datetimeFigureOut">
              <a:rPr lang="en-US" smtClean="0"/>
              <a:t>11/15/2015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2383282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961B4-099D-401B-AF26-9D4E957A00AC}" type="datetimeFigureOut">
              <a:rPr lang="en-US" smtClean="0"/>
              <a:t>11/15/2015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1413530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t>11/15/2015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2444556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endParaRPr lang="en-US"/>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t>11/15/2015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4143538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t>11/15/2015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40232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t>11/15/2015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3AC8D-7E20-4A07-A276-07BD44F7B0C8}" type="slidenum">
              <a:rPr lang="en-US" smtClean="0"/>
              <a:t>‹#›</a:t>
            </a:fld>
            <a:endParaRPr lang="en-US"/>
          </a:p>
        </p:txBody>
      </p:sp>
    </p:spTree>
    <p:extLst>
      <p:ext uri="{BB962C8B-B14F-4D97-AF65-F5344CB8AC3E}">
        <p14:creationId xmlns:p14="http://schemas.microsoft.com/office/powerpoint/2010/main" val="2856619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292" indent="0" algn="ctr">
              <a:buNone/>
              <a:defRPr>
                <a:solidFill>
                  <a:schemeClr val="tx1">
                    <a:tint val="75000"/>
                  </a:schemeClr>
                </a:solidFill>
              </a:defRPr>
            </a:lvl2pPr>
            <a:lvl3pPr marL="1018586" indent="0" algn="ctr">
              <a:buNone/>
              <a:defRPr>
                <a:solidFill>
                  <a:schemeClr val="tx1">
                    <a:tint val="75000"/>
                  </a:schemeClr>
                </a:solidFill>
              </a:defRPr>
            </a:lvl3pPr>
            <a:lvl4pPr marL="1527879" indent="0" algn="ctr">
              <a:buNone/>
              <a:defRPr>
                <a:solidFill>
                  <a:schemeClr val="tx1">
                    <a:tint val="75000"/>
                  </a:schemeClr>
                </a:solidFill>
              </a:defRPr>
            </a:lvl4pPr>
            <a:lvl5pPr marL="2037173" indent="0" algn="ctr">
              <a:buNone/>
              <a:defRPr>
                <a:solidFill>
                  <a:schemeClr val="tx1">
                    <a:tint val="75000"/>
                  </a:schemeClr>
                </a:solidFill>
              </a:defRPr>
            </a:lvl5pPr>
            <a:lvl6pPr marL="2546466" indent="0" algn="ctr">
              <a:buNone/>
              <a:defRPr>
                <a:solidFill>
                  <a:schemeClr val="tx1">
                    <a:tint val="75000"/>
                  </a:schemeClr>
                </a:solidFill>
              </a:defRPr>
            </a:lvl6pPr>
            <a:lvl7pPr marL="3055758" indent="0" algn="ctr">
              <a:buNone/>
              <a:defRPr>
                <a:solidFill>
                  <a:schemeClr val="tx1">
                    <a:tint val="75000"/>
                  </a:schemeClr>
                </a:solidFill>
              </a:defRPr>
            </a:lvl7pPr>
            <a:lvl8pPr marL="3565052" indent="0" algn="ctr">
              <a:buNone/>
              <a:defRPr>
                <a:solidFill>
                  <a:schemeClr val="tx1">
                    <a:tint val="75000"/>
                  </a:schemeClr>
                </a:solidFill>
              </a:defRPr>
            </a:lvl8pPr>
            <a:lvl9pPr marL="40743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783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0582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292" indent="0">
              <a:buNone/>
              <a:defRPr sz="2000">
                <a:solidFill>
                  <a:schemeClr val="tx1">
                    <a:tint val="75000"/>
                  </a:schemeClr>
                </a:solidFill>
              </a:defRPr>
            </a:lvl2pPr>
            <a:lvl3pPr marL="1018586" indent="0">
              <a:buNone/>
              <a:defRPr sz="1800">
                <a:solidFill>
                  <a:schemeClr val="tx1">
                    <a:tint val="75000"/>
                  </a:schemeClr>
                </a:solidFill>
              </a:defRPr>
            </a:lvl3pPr>
            <a:lvl4pPr marL="1527879" indent="0">
              <a:buNone/>
              <a:defRPr sz="1600">
                <a:solidFill>
                  <a:schemeClr val="tx1">
                    <a:tint val="75000"/>
                  </a:schemeClr>
                </a:solidFill>
              </a:defRPr>
            </a:lvl4pPr>
            <a:lvl5pPr marL="2037173" indent="0">
              <a:buNone/>
              <a:defRPr sz="1600">
                <a:solidFill>
                  <a:schemeClr val="tx1">
                    <a:tint val="75000"/>
                  </a:schemeClr>
                </a:solidFill>
              </a:defRPr>
            </a:lvl5pPr>
            <a:lvl6pPr marL="2546466" indent="0">
              <a:buNone/>
              <a:defRPr sz="1600">
                <a:solidFill>
                  <a:schemeClr val="tx1">
                    <a:tint val="75000"/>
                  </a:schemeClr>
                </a:solidFill>
              </a:defRPr>
            </a:lvl6pPr>
            <a:lvl7pPr marL="3055758" indent="0">
              <a:buNone/>
              <a:defRPr sz="1600">
                <a:solidFill>
                  <a:schemeClr val="tx1">
                    <a:tint val="75000"/>
                  </a:schemeClr>
                </a:solidFill>
              </a:defRPr>
            </a:lvl7pPr>
            <a:lvl8pPr marL="3565052" indent="0">
              <a:buNone/>
              <a:defRPr sz="1600">
                <a:solidFill>
                  <a:schemeClr val="tx1">
                    <a:tint val="75000"/>
                  </a:schemeClr>
                </a:solidFill>
              </a:defRPr>
            </a:lvl8pPr>
            <a:lvl9pPr marL="407434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3132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8079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69366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2688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79567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898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endParaRPr lang="en-US"/>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628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1563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4584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292" indent="0" algn="ctr">
              <a:buNone/>
              <a:defRPr>
                <a:solidFill>
                  <a:schemeClr val="tx1">
                    <a:tint val="75000"/>
                  </a:schemeClr>
                </a:solidFill>
              </a:defRPr>
            </a:lvl2pPr>
            <a:lvl3pPr marL="1018586" indent="0" algn="ctr">
              <a:buNone/>
              <a:defRPr>
                <a:solidFill>
                  <a:schemeClr val="tx1">
                    <a:tint val="75000"/>
                  </a:schemeClr>
                </a:solidFill>
              </a:defRPr>
            </a:lvl3pPr>
            <a:lvl4pPr marL="1527879" indent="0" algn="ctr">
              <a:buNone/>
              <a:defRPr>
                <a:solidFill>
                  <a:schemeClr val="tx1">
                    <a:tint val="75000"/>
                  </a:schemeClr>
                </a:solidFill>
              </a:defRPr>
            </a:lvl4pPr>
            <a:lvl5pPr marL="2037173" indent="0" algn="ctr">
              <a:buNone/>
              <a:defRPr>
                <a:solidFill>
                  <a:schemeClr val="tx1">
                    <a:tint val="75000"/>
                  </a:schemeClr>
                </a:solidFill>
              </a:defRPr>
            </a:lvl5pPr>
            <a:lvl6pPr marL="2546466" indent="0" algn="ctr">
              <a:buNone/>
              <a:defRPr>
                <a:solidFill>
                  <a:schemeClr val="tx1">
                    <a:tint val="75000"/>
                  </a:schemeClr>
                </a:solidFill>
              </a:defRPr>
            </a:lvl6pPr>
            <a:lvl7pPr marL="3055758" indent="0" algn="ctr">
              <a:buNone/>
              <a:defRPr>
                <a:solidFill>
                  <a:schemeClr val="tx1">
                    <a:tint val="75000"/>
                  </a:schemeClr>
                </a:solidFill>
              </a:defRPr>
            </a:lvl7pPr>
            <a:lvl8pPr marL="3565052" indent="0" algn="ctr">
              <a:buNone/>
              <a:defRPr>
                <a:solidFill>
                  <a:schemeClr val="tx1">
                    <a:tint val="75000"/>
                  </a:schemeClr>
                </a:solidFill>
              </a:defRPr>
            </a:lvl8pPr>
            <a:lvl9pPr marL="40743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45346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205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292" indent="0">
              <a:buNone/>
              <a:defRPr sz="2000">
                <a:solidFill>
                  <a:schemeClr val="tx1">
                    <a:tint val="75000"/>
                  </a:schemeClr>
                </a:solidFill>
              </a:defRPr>
            </a:lvl2pPr>
            <a:lvl3pPr marL="1018586" indent="0">
              <a:buNone/>
              <a:defRPr sz="1800">
                <a:solidFill>
                  <a:schemeClr val="tx1">
                    <a:tint val="75000"/>
                  </a:schemeClr>
                </a:solidFill>
              </a:defRPr>
            </a:lvl3pPr>
            <a:lvl4pPr marL="1527879" indent="0">
              <a:buNone/>
              <a:defRPr sz="1600">
                <a:solidFill>
                  <a:schemeClr val="tx1">
                    <a:tint val="75000"/>
                  </a:schemeClr>
                </a:solidFill>
              </a:defRPr>
            </a:lvl4pPr>
            <a:lvl5pPr marL="2037173" indent="0">
              <a:buNone/>
              <a:defRPr sz="1600">
                <a:solidFill>
                  <a:schemeClr val="tx1">
                    <a:tint val="75000"/>
                  </a:schemeClr>
                </a:solidFill>
              </a:defRPr>
            </a:lvl5pPr>
            <a:lvl6pPr marL="2546466" indent="0">
              <a:buNone/>
              <a:defRPr sz="1600">
                <a:solidFill>
                  <a:schemeClr val="tx1">
                    <a:tint val="75000"/>
                  </a:schemeClr>
                </a:solidFill>
              </a:defRPr>
            </a:lvl6pPr>
            <a:lvl7pPr marL="3055758" indent="0">
              <a:buNone/>
              <a:defRPr sz="1600">
                <a:solidFill>
                  <a:schemeClr val="tx1">
                    <a:tint val="75000"/>
                  </a:schemeClr>
                </a:solidFill>
              </a:defRPr>
            </a:lvl7pPr>
            <a:lvl8pPr marL="3565052" indent="0">
              <a:buNone/>
              <a:defRPr sz="1600">
                <a:solidFill>
                  <a:schemeClr val="tx1">
                    <a:tint val="75000"/>
                  </a:schemeClr>
                </a:solidFill>
              </a:defRPr>
            </a:lvl8pPr>
            <a:lvl9pPr marL="407434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3475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35005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55109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32050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49781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3027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endParaRPr lang="en-US"/>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5484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78489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47984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292" indent="0" algn="ctr">
              <a:buNone/>
              <a:defRPr>
                <a:solidFill>
                  <a:schemeClr val="tx1">
                    <a:tint val="75000"/>
                  </a:schemeClr>
                </a:solidFill>
              </a:defRPr>
            </a:lvl2pPr>
            <a:lvl3pPr marL="1018586" indent="0" algn="ctr">
              <a:buNone/>
              <a:defRPr>
                <a:solidFill>
                  <a:schemeClr val="tx1">
                    <a:tint val="75000"/>
                  </a:schemeClr>
                </a:solidFill>
              </a:defRPr>
            </a:lvl3pPr>
            <a:lvl4pPr marL="1527879" indent="0" algn="ctr">
              <a:buNone/>
              <a:defRPr>
                <a:solidFill>
                  <a:schemeClr val="tx1">
                    <a:tint val="75000"/>
                  </a:schemeClr>
                </a:solidFill>
              </a:defRPr>
            </a:lvl4pPr>
            <a:lvl5pPr marL="2037173" indent="0" algn="ctr">
              <a:buNone/>
              <a:defRPr>
                <a:solidFill>
                  <a:schemeClr val="tx1">
                    <a:tint val="75000"/>
                  </a:schemeClr>
                </a:solidFill>
              </a:defRPr>
            </a:lvl5pPr>
            <a:lvl6pPr marL="2546466" indent="0" algn="ctr">
              <a:buNone/>
              <a:defRPr>
                <a:solidFill>
                  <a:schemeClr val="tx1">
                    <a:tint val="75000"/>
                  </a:schemeClr>
                </a:solidFill>
              </a:defRPr>
            </a:lvl6pPr>
            <a:lvl7pPr marL="3055758" indent="0" algn="ctr">
              <a:buNone/>
              <a:defRPr>
                <a:solidFill>
                  <a:schemeClr val="tx1">
                    <a:tint val="75000"/>
                  </a:schemeClr>
                </a:solidFill>
              </a:defRPr>
            </a:lvl7pPr>
            <a:lvl8pPr marL="3565052" indent="0" algn="ctr">
              <a:buNone/>
              <a:defRPr>
                <a:solidFill>
                  <a:schemeClr val="tx1">
                    <a:tint val="75000"/>
                  </a:schemeClr>
                </a:solidFill>
              </a:defRPr>
            </a:lvl8pPr>
            <a:lvl9pPr marL="40743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39781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44680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292" indent="0">
              <a:buNone/>
              <a:defRPr sz="2000">
                <a:solidFill>
                  <a:schemeClr val="tx1">
                    <a:tint val="75000"/>
                  </a:schemeClr>
                </a:solidFill>
              </a:defRPr>
            </a:lvl2pPr>
            <a:lvl3pPr marL="1018586" indent="0">
              <a:buNone/>
              <a:defRPr sz="1800">
                <a:solidFill>
                  <a:schemeClr val="tx1">
                    <a:tint val="75000"/>
                  </a:schemeClr>
                </a:solidFill>
              </a:defRPr>
            </a:lvl3pPr>
            <a:lvl4pPr marL="1527879" indent="0">
              <a:buNone/>
              <a:defRPr sz="1600">
                <a:solidFill>
                  <a:schemeClr val="tx1">
                    <a:tint val="75000"/>
                  </a:schemeClr>
                </a:solidFill>
              </a:defRPr>
            </a:lvl4pPr>
            <a:lvl5pPr marL="2037173" indent="0">
              <a:buNone/>
              <a:defRPr sz="1600">
                <a:solidFill>
                  <a:schemeClr val="tx1">
                    <a:tint val="75000"/>
                  </a:schemeClr>
                </a:solidFill>
              </a:defRPr>
            </a:lvl5pPr>
            <a:lvl6pPr marL="2546466" indent="0">
              <a:buNone/>
              <a:defRPr sz="1600">
                <a:solidFill>
                  <a:schemeClr val="tx1">
                    <a:tint val="75000"/>
                  </a:schemeClr>
                </a:solidFill>
              </a:defRPr>
            </a:lvl6pPr>
            <a:lvl7pPr marL="3055758" indent="0">
              <a:buNone/>
              <a:defRPr sz="1600">
                <a:solidFill>
                  <a:schemeClr val="tx1">
                    <a:tint val="75000"/>
                  </a:schemeClr>
                </a:solidFill>
              </a:defRPr>
            </a:lvl7pPr>
            <a:lvl8pPr marL="3565052" indent="0">
              <a:buNone/>
              <a:defRPr sz="1600">
                <a:solidFill>
                  <a:schemeClr val="tx1">
                    <a:tint val="75000"/>
                  </a:schemeClr>
                </a:solidFill>
              </a:defRPr>
            </a:lvl8pPr>
            <a:lvl9pPr marL="407434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32251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44121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85272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58882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90023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3108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endParaRPr lang="en-US"/>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61594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0892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7989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292" indent="0" algn="ctr">
              <a:buNone/>
              <a:defRPr>
                <a:solidFill>
                  <a:schemeClr val="tx1">
                    <a:tint val="75000"/>
                  </a:schemeClr>
                </a:solidFill>
              </a:defRPr>
            </a:lvl2pPr>
            <a:lvl3pPr marL="1018586" indent="0" algn="ctr">
              <a:buNone/>
              <a:defRPr>
                <a:solidFill>
                  <a:schemeClr val="tx1">
                    <a:tint val="75000"/>
                  </a:schemeClr>
                </a:solidFill>
              </a:defRPr>
            </a:lvl3pPr>
            <a:lvl4pPr marL="1527879" indent="0" algn="ctr">
              <a:buNone/>
              <a:defRPr>
                <a:solidFill>
                  <a:schemeClr val="tx1">
                    <a:tint val="75000"/>
                  </a:schemeClr>
                </a:solidFill>
              </a:defRPr>
            </a:lvl4pPr>
            <a:lvl5pPr marL="2037173" indent="0" algn="ctr">
              <a:buNone/>
              <a:defRPr>
                <a:solidFill>
                  <a:schemeClr val="tx1">
                    <a:tint val="75000"/>
                  </a:schemeClr>
                </a:solidFill>
              </a:defRPr>
            </a:lvl5pPr>
            <a:lvl6pPr marL="2546466" indent="0" algn="ctr">
              <a:buNone/>
              <a:defRPr>
                <a:solidFill>
                  <a:schemeClr val="tx1">
                    <a:tint val="75000"/>
                  </a:schemeClr>
                </a:solidFill>
              </a:defRPr>
            </a:lvl6pPr>
            <a:lvl7pPr marL="3055758" indent="0" algn="ctr">
              <a:buNone/>
              <a:defRPr>
                <a:solidFill>
                  <a:schemeClr val="tx1">
                    <a:tint val="75000"/>
                  </a:schemeClr>
                </a:solidFill>
              </a:defRPr>
            </a:lvl7pPr>
            <a:lvl8pPr marL="3565052" indent="0" algn="ctr">
              <a:buNone/>
              <a:defRPr>
                <a:solidFill>
                  <a:schemeClr val="tx1">
                    <a:tint val="75000"/>
                  </a:schemeClr>
                </a:solidFill>
              </a:defRPr>
            </a:lvl8pPr>
            <a:lvl9pPr marL="40743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32541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15298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292" indent="0">
              <a:buNone/>
              <a:defRPr sz="2000">
                <a:solidFill>
                  <a:schemeClr val="tx1">
                    <a:tint val="75000"/>
                  </a:schemeClr>
                </a:solidFill>
              </a:defRPr>
            </a:lvl2pPr>
            <a:lvl3pPr marL="1018586" indent="0">
              <a:buNone/>
              <a:defRPr sz="1800">
                <a:solidFill>
                  <a:schemeClr val="tx1">
                    <a:tint val="75000"/>
                  </a:schemeClr>
                </a:solidFill>
              </a:defRPr>
            </a:lvl3pPr>
            <a:lvl4pPr marL="1527879" indent="0">
              <a:buNone/>
              <a:defRPr sz="1600">
                <a:solidFill>
                  <a:schemeClr val="tx1">
                    <a:tint val="75000"/>
                  </a:schemeClr>
                </a:solidFill>
              </a:defRPr>
            </a:lvl4pPr>
            <a:lvl5pPr marL="2037173" indent="0">
              <a:buNone/>
              <a:defRPr sz="1600">
                <a:solidFill>
                  <a:schemeClr val="tx1">
                    <a:tint val="75000"/>
                  </a:schemeClr>
                </a:solidFill>
              </a:defRPr>
            </a:lvl5pPr>
            <a:lvl6pPr marL="2546466" indent="0">
              <a:buNone/>
              <a:defRPr sz="1600">
                <a:solidFill>
                  <a:schemeClr val="tx1">
                    <a:tint val="75000"/>
                  </a:schemeClr>
                </a:solidFill>
              </a:defRPr>
            </a:lvl6pPr>
            <a:lvl7pPr marL="3055758" indent="0">
              <a:buNone/>
              <a:defRPr sz="1600">
                <a:solidFill>
                  <a:schemeClr val="tx1">
                    <a:tint val="75000"/>
                  </a:schemeClr>
                </a:solidFill>
              </a:defRPr>
            </a:lvl7pPr>
            <a:lvl8pPr marL="3565052" indent="0">
              <a:buNone/>
              <a:defRPr sz="1600">
                <a:solidFill>
                  <a:schemeClr val="tx1">
                    <a:tint val="75000"/>
                  </a:schemeClr>
                </a:solidFill>
              </a:defRPr>
            </a:lvl8pPr>
            <a:lvl9pPr marL="407434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0259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88971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8673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50739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645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18911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endParaRPr lang="en-US"/>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1871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56343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25607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292" indent="0" algn="ctr">
              <a:buNone/>
              <a:defRPr>
                <a:solidFill>
                  <a:schemeClr val="tx1">
                    <a:tint val="75000"/>
                  </a:schemeClr>
                </a:solidFill>
              </a:defRPr>
            </a:lvl2pPr>
            <a:lvl3pPr marL="1018586" indent="0" algn="ctr">
              <a:buNone/>
              <a:defRPr>
                <a:solidFill>
                  <a:schemeClr val="tx1">
                    <a:tint val="75000"/>
                  </a:schemeClr>
                </a:solidFill>
              </a:defRPr>
            </a:lvl3pPr>
            <a:lvl4pPr marL="1527879" indent="0" algn="ctr">
              <a:buNone/>
              <a:defRPr>
                <a:solidFill>
                  <a:schemeClr val="tx1">
                    <a:tint val="75000"/>
                  </a:schemeClr>
                </a:solidFill>
              </a:defRPr>
            </a:lvl4pPr>
            <a:lvl5pPr marL="2037173" indent="0" algn="ctr">
              <a:buNone/>
              <a:defRPr>
                <a:solidFill>
                  <a:schemeClr val="tx1">
                    <a:tint val="75000"/>
                  </a:schemeClr>
                </a:solidFill>
              </a:defRPr>
            </a:lvl5pPr>
            <a:lvl6pPr marL="2546466" indent="0" algn="ctr">
              <a:buNone/>
              <a:defRPr>
                <a:solidFill>
                  <a:schemeClr val="tx1">
                    <a:tint val="75000"/>
                  </a:schemeClr>
                </a:solidFill>
              </a:defRPr>
            </a:lvl6pPr>
            <a:lvl7pPr marL="3055758" indent="0" algn="ctr">
              <a:buNone/>
              <a:defRPr>
                <a:solidFill>
                  <a:schemeClr val="tx1">
                    <a:tint val="75000"/>
                  </a:schemeClr>
                </a:solidFill>
              </a:defRPr>
            </a:lvl7pPr>
            <a:lvl8pPr marL="3565052" indent="0" algn="ctr">
              <a:buNone/>
              <a:defRPr>
                <a:solidFill>
                  <a:schemeClr val="tx1">
                    <a:tint val="75000"/>
                  </a:schemeClr>
                </a:solidFill>
              </a:defRPr>
            </a:lvl8pPr>
            <a:lvl9pPr marL="40743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63947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218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292" indent="0">
              <a:buNone/>
              <a:defRPr sz="2000">
                <a:solidFill>
                  <a:schemeClr val="tx1">
                    <a:tint val="75000"/>
                  </a:schemeClr>
                </a:solidFill>
              </a:defRPr>
            </a:lvl2pPr>
            <a:lvl3pPr marL="1018586" indent="0">
              <a:buNone/>
              <a:defRPr sz="1800">
                <a:solidFill>
                  <a:schemeClr val="tx1">
                    <a:tint val="75000"/>
                  </a:schemeClr>
                </a:solidFill>
              </a:defRPr>
            </a:lvl3pPr>
            <a:lvl4pPr marL="1527879" indent="0">
              <a:buNone/>
              <a:defRPr sz="1600">
                <a:solidFill>
                  <a:schemeClr val="tx1">
                    <a:tint val="75000"/>
                  </a:schemeClr>
                </a:solidFill>
              </a:defRPr>
            </a:lvl4pPr>
            <a:lvl5pPr marL="2037173" indent="0">
              <a:buNone/>
              <a:defRPr sz="1600">
                <a:solidFill>
                  <a:schemeClr val="tx1">
                    <a:tint val="75000"/>
                  </a:schemeClr>
                </a:solidFill>
              </a:defRPr>
            </a:lvl5pPr>
            <a:lvl6pPr marL="2546466" indent="0">
              <a:buNone/>
              <a:defRPr sz="1600">
                <a:solidFill>
                  <a:schemeClr val="tx1">
                    <a:tint val="75000"/>
                  </a:schemeClr>
                </a:solidFill>
              </a:defRPr>
            </a:lvl6pPr>
            <a:lvl7pPr marL="3055758" indent="0">
              <a:buNone/>
              <a:defRPr sz="1600">
                <a:solidFill>
                  <a:schemeClr val="tx1">
                    <a:tint val="75000"/>
                  </a:schemeClr>
                </a:solidFill>
              </a:defRPr>
            </a:lvl7pPr>
            <a:lvl8pPr marL="3565052" indent="0">
              <a:buNone/>
              <a:defRPr sz="1600">
                <a:solidFill>
                  <a:schemeClr val="tx1">
                    <a:tint val="75000"/>
                  </a:schemeClr>
                </a:solidFill>
              </a:defRPr>
            </a:lvl8pPr>
            <a:lvl9pPr marL="407434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27719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49073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4646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91917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63766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97201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endParaRPr lang="en-US"/>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92687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50923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53219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292" indent="0" algn="ctr">
              <a:buNone/>
              <a:defRPr>
                <a:solidFill>
                  <a:schemeClr val="tx1">
                    <a:tint val="75000"/>
                  </a:schemeClr>
                </a:solidFill>
              </a:defRPr>
            </a:lvl2pPr>
            <a:lvl3pPr marL="1018586" indent="0" algn="ctr">
              <a:buNone/>
              <a:defRPr>
                <a:solidFill>
                  <a:schemeClr val="tx1">
                    <a:tint val="75000"/>
                  </a:schemeClr>
                </a:solidFill>
              </a:defRPr>
            </a:lvl3pPr>
            <a:lvl4pPr marL="1527879" indent="0" algn="ctr">
              <a:buNone/>
              <a:defRPr>
                <a:solidFill>
                  <a:schemeClr val="tx1">
                    <a:tint val="75000"/>
                  </a:schemeClr>
                </a:solidFill>
              </a:defRPr>
            </a:lvl4pPr>
            <a:lvl5pPr marL="2037173" indent="0" algn="ctr">
              <a:buNone/>
              <a:defRPr>
                <a:solidFill>
                  <a:schemeClr val="tx1">
                    <a:tint val="75000"/>
                  </a:schemeClr>
                </a:solidFill>
              </a:defRPr>
            </a:lvl5pPr>
            <a:lvl6pPr marL="2546466" indent="0" algn="ctr">
              <a:buNone/>
              <a:defRPr>
                <a:solidFill>
                  <a:schemeClr val="tx1">
                    <a:tint val="75000"/>
                  </a:schemeClr>
                </a:solidFill>
              </a:defRPr>
            </a:lvl6pPr>
            <a:lvl7pPr marL="3055758" indent="0" algn="ctr">
              <a:buNone/>
              <a:defRPr>
                <a:solidFill>
                  <a:schemeClr val="tx1">
                    <a:tint val="75000"/>
                  </a:schemeClr>
                </a:solidFill>
              </a:defRPr>
            </a:lvl7pPr>
            <a:lvl8pPr marL="3565052" indent="0" algn="ctr">
              <a:buNone/>
              <a:defRPr>
                <a:solidFill>
                  <a:schemeClr val="tx1">
                    <a:tint val="75000"/>
                  </a:schemeClr>
                </a:solidFill>
              </a:defRPr>
            </a:lvl8pPr>
            <a:lvl9pPr marL="40743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85785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75432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292" indent="0">
              <a:buNone/>
              <a:defRPr sz="2000">
                <a:solidFill>
                  <a:schemeClr val="tx1">
                    <a:tint val="75000"/>
                  </a:schemeClr>
                </a:solidFill>
              </a:defRPr>
            </a:lvl2pPr>
            <a:lvl3pPr marL="1018586" indent="0">
              <a:buNone/>
              <a:defRPr sz="1800">
                <a:solidFill>
                  <a:schemeClr val="tx1">
                    <a:tint val="75000"/>
                  </a:schemeClr>
                </a:solidFill>
              </a:defRPr>
            </a:lvl3pPr>
            <a:lvl4pPr marL="1527879" indent="0">
              <a:buNone/>
              <a:defRPr sz="1600">
                <a:solidFill>
                  <a:schemeClr val="tx1">
                    <a:tint val="75000"/>
                  </a:schemeClr>
                </a:solidFill>
              </a:defRPr>
            </a:lvl4pPr>
            <a:lvl5pPr marL="2037173" indent="0">
              <a:buNone/>
              <a:defRPr sz="1600">
                <a:solidFill>
                  <a:schemeClr val="tx1">
                    <a:tint val="75000"/>
                  </a:schemeClr>
                </a:solidFill>
              </a:defRPr>
            </a:lvl5pPr>
            <a:lvl6pPr marL="2546466" indent="0">
              <a:buNone/>
              <a:defRPr sz="1600">
                <a:solidFill>
                  <a:schemeClr val="tx1">
                    <a:tint val="75000"/>
                  </a:schemeClr>
                </a:solidFill>
              </a:defRPr>
            </a:lvl6pPr>
            <a:lvl7pPr marL="3055758" indent="0">
              <a:buNone/>
              <a:defRPr sz="1600">
                <a:solidFill>
                  <a:schemeClr val="tx1">
                    <a:tint val="75000"/>
                  </a:schemeClr>
                </a:solidFill>
              </a:defRPr>
            </a:lvl7pPr>
            <a:lvl8pPr marL="3565052" indent="0">
              <a:buNone/>
              <a:defRPr sz="1600">
                <a:solidFill>
                  <a:schemeClr val="tx1">
                    <a:tint val="75000"/>
                  </a:schemeClr>
                </a:solidFill>
              </a:defRPr>
            </a:lvl8pPr>
            <a:lvl9pPr marL="407434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92983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53464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33033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95063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59000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77588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endParaRPr lang="en-US"/>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91158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34538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34872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292" indent="0" algn="ctr">
              <a:buNone/>
              <a:defRPr>
                <a:solidFill>
                  <a:schemeClr val="tx1">
                    <a:tint val="75000"/>
                  </a:schemeClr>
                </a:solidFill>
              </a:defRPr>
            </a:lvl2pPr>
            <a:lvl3pPr marL="1018586" indent="0" algn="ctr">
              <a:buNone/>
              <a:defRPr>
                <a:solidFill>
                  <a:schemeClr val="tx1">
                    <a:tint val="75000"/>
                  </a:schemeClr>
                </a:solidFill>
              </a:defRPr>
            </a:lvl3pPr>
            <a:lvl4pPr marL="1527879" indent="0" algn="ctr">
              <a:buNone/>
              <a:defRPr>
                <a:solidFill>
                  <a:schemeClr val="tx1">
                    <a:tint val="75000"/>
                  </a:schemeClr>
                </a:solidFill>
              </a:defRPr>
            </a:lvl4pPr>
            <a:lvl5pPr marL="2037173" indent="0" algn="ctr">
              <a:buNone/>
              <a:defRPr>
                <a:solidFill>
                  <a:schemeClr val="tx1">
                    <a:tint val="75000"/>
                  </a:schemeClr>
                </a:solidFill>
              </a:defRPr>
            </a:lvl5pPr>
            <a:lvl6pPr marL="2546466" indent="0" algn="ctr">
              <a:buNone/>
              <a:defRPr>
                <a:solidFill>
                  <a:schemeClr val="tx1">
                    <a:tint val="75000"/>
                  </a:schemeClr>
                </a:solidFill>
              </a:defRPr>
            </a:lvl6pPr>
            <a:lvl7pPr marL="3055758" indent="0" algn="ctr">
              <a:buNone/>
              <a:defRPr>
                <a:solidFill>
                  <a:schemeClr val="tx1">
                    <a:tint val="75000"/>
                  </a:schemeClr>
                </a:solidFill>
              </a:defRPr>
            </a:lvl7pPr>
            <a:lvl8pPr marL="3565052" indent="0" algn="ctr">
              <a:buNone/>
              <a:defRPr>
                <a:solidFill>
                  <a:schemeClr val="tx1">
                    <a:tint val="75000"/>
                  </a:schemeClr>
                </a:solidFill>
              </a:defRPr>
            </a:lvl8pPr>
            <a:lvl9pPr marL="40743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08865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99113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292" indent="0">
              <a:buNone/>
              <a:defRPr sz="2000">
                <a:solidFill>
                  <a:schemeClr val="tx1">
                    <a:tint val="75000"/>
                  </a:schemeClr>
                </a:solidFill>
              </a:defRPr>
            </a:lvl2pPr>
            <a:lvl3pPr marL="1018586" indent="0">
              <a:buNone/>
              <a:defRPr sz="1800">
                <a:solidFill>
                  <a:schemeClr val="tx1">
                    <a:tint val="75000"/>
                  </a:schemeClr>
                </a:solidFill>
              </a:defRPr>
            </a:lvl3pPr>
            <a:lvl4pPr marL="1527879" indent="0">
              <a:buNone/>
              <a:defRPr sz="1600">
                <a:solidFill>
                  <a:schemeClr val="tx1">
                    <a:tint val="75000"/>
                  </a:schemeClr>
                </a:solidFill>
              </a:defRPr>
            </a:lvl4pPr>
            <a:lvl5pPr marL="2037173" indent="0">
              <a:buNone/>
              <a:defRPr sz="1600">
                <a:solidFill>
                  <a:schemeClr val="tx1">
                    <a:tint val="75000"/>
                  </a:schemeClr>
                </a:solidFill>
              </a:defRPr>
            </a:lvl5pPr>
            <a:lvl6pPr marL="2546466" indent="0">
              <a:buNone/>
              <a:defRPr sz="1600">
                <a:solidFill>
                  <a:schemeClr val="tx1">
                    <a:tint val="75000"/>
                  </a:schemeClr>
                </a:solidFill>
              </a:defRPr>
            </a:lvl6pPr>
            <a:lvl7pPr marL="3055758" indent="0">
              <a:buNone/>
              <a:defRPr sz="1600">
                <a:solidFill>
                  <a:schemeClr val="tx1">
                    <a:tint val="75000"/>
                  </a:schemeClr>
                </a:solidFill>
              </a:defRPr>
            </a:lvl7pPr>
            <a:lvl8pPr marL="3565052" indent="0">
              <a:buNone/>
              <a:defRPr sz="1600">
                <a:solidFill>
                  <a:schemeClr val="tx1">
                    <a:tint val="75000"/>
                  </a:schemeClr>
                </a:solidFill>
              </a:defRPr>
            </a:lvl8pPr>
            <a:lvl9pPr marL="407434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69873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41602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76133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73480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522146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55236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endParaRPr lang="en-US"/>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014088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078387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1739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414482"/>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292" indent="0" algn="ctr">
              <a:buNone/>
              <a:defRPr>
                <a:solidFill>
                  <a:schemeClr val="tx1">
                    <a:tint val="75000"/>
                  </a:schemeClr>
                </a:solidFill>
              </a:defRPr>
            </a:lvl2pPr>
            <a:lvl3pPr marL="1018586" indent="0" algn="ctr">
              <a:buNone/>
              <a:defRPr>
                <a:solidFill>
                  <a:schemeClr val="tx1">
                    <a:tint val="75000"/>
                  </a:schemeClr>
                </a:solidFill>
              </a:defRPr>
            </a:lvl3pPr>
            <a:lvl4pPr marL="1527879" indent="0" algn="ctr">
              <a:buNone/>
              <a:defRPr>
                <a:solidFill>
                  <a:schemeClr val="tx1">
                    <a:tint val="75000"/>
                  </a:schemeClr>
                </a:solidFill>
              </a:defRPr>
            </a:lvl4pPr>
            <a:lvl5pPr marL="2037173" indent="0" algn="ctr">
              <a:buNone/>
              <a:defRPr>
                <a:solidFill>
                  <a:schemeClr val="tx1">
                    <a:tint val="75000"/>
                  </a:schemeClr>
                </a:solidFill>
              </a:defRPr>
            </a:lvl5pPr>
            <a:lvl6pPr marL="2546466" indent="0" algn="ctr">
              <a:buNone/>
              <a:defRPr>
                <a:solidFill>
                  <a:schemeClr val="tx1">
                    <a:tint val="75000"/>
                  </a:schemeClr>
                </a:solidFill>
              </a:defRPr>
            </a:lvl6pPr>
            <a:lvl7pPr marL="3055758" indent="0" algn="ctr">
              <a:buNone/>
              <a:defRPr>
                <a:solidFill>
                  <a:schemeClr val="tx1">
                    <a:tint val="75000"/>
                  </a:schemeClr>
                </a:solidFill>
              </a:defRPr>
            </a:lvl7pPr>
            <a:lvl8pPr marL="3565052" indent="0" algn="ctr">
              <a:buNone/>
              <a:defRPr>
                <a:solidFill>
                  <a:schemeClr val="tx1">
                    <a:tint val="75000"/>
                  </a:schemeClr>
                </a:solidFill>
              </a:defRPr>
            </a:lvl8pPr>
            <a:lvl9pPr marL="40743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60336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3741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0"/>
            <a:ext cx="8549640" cy="1543685"/>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292" indent="0">
              <a:buNone/>
              <a:defRPr sz="2000">
                <a:solidFill>
                  <a:schemeClr val="tx1">
                    <a:tint val="75000"/>
                  </a:schemeClr>
                </a:solidFill>
              </a:defRPr>
            </a:lvl2pPr>
            <a:lvl3pPr marL="1018586" indent="0">
              <a:buNone/>
              <a:defRPr sz="1800">
                <a:solidFill>
                  <a:schemeClr val="tx1">
                    <a:tint val="75000"/>
                  </a:schemeClr>
                </a:solidFill>
              </a:defRPr>
            </a:lvl3pPr>
            <a:lvl4pPr marL="1527879" indent="0">
              <a:buNone/>
              <a:defRPr sz="1600">
                <a:solidFill>
                  <a:schemeClr val="tx1">
                    <a:tint val="75000"/>
                  </a:schemeClr>
                </a:solidFill>
              </a:defRPr>
            </a:lvl4pPr>
            <a:lvl5pPr marL="2037173" indent="0">
              <a:buNone/>
              <a:defRPr sz="1600">
                <a:solidFill>
                  <a:schemeClr val="tx1">
                    <a:tint val="75000"/>
                  </a:schemeClr>
                </a:solidFill>
              </a:defRPr>
            </a:lvl5pPr>
            <a:lvl6pPr marL="2546466" indent="0">
              <a:buNone/>
              <a:defRPr sz="1600">
                <a:solidFill>
                  <a:schemeClr val="tx1">
                    <a:tint val="75000"/>
                  </a:schemeClr>
                </a:solidFill>
              </a:defRPr>
            </a:lvl6pPr>
            <a:lvl7pPr marL="3055758" indent="0">
              <a:buNone/>
              <a:defRPr sz="1600">
                <a:solidFill>
                  <a:schemeClr val="tx1">
                    <a:tint val="75000"/>
                  </a:schemeClr>
                </a:solidFill>
              </a:defRPr>
            </a:lvl7pPr>
            <a:lvl8pPr marL="3565052" indent="0">
              <a:buNone/>
              <a:defRPr sz="1600">
                <a:solidFill>
                  <a:schemeClr val="tx1">
                    <a:tint val="75000"/>
                  </a:schemeClr>
                </a:solidFill>
              </a:defRPr>
            </a:lvl8pPr>
            <a:lvl9pPr marL="407434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4696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813563"/>
            <a:ext cx="4442460" cy="5129425"/>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17394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739795"/>
            <a:ext cx="4444207"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2921" y="2464859"/>
            <a:ext cx="4444207"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0" y="1739795"/>
            <a:ext cx="4445953" cy="725064"/>
          </a:xfrm>
        </p:spPr>
        <p:txBody>
          <a:bodyPr anchor="b"/>
          <a:lstStyle>
            <a:lvl1pPr marL="0" indent="0">
              <a:buNone/>
              <a:defRPr sz="2700" b="1"/>
            </a:lvl1pPr>
            <a:lvl2pPr marL="509292" indent="0">
              <a:buNone/>
              <a:defRPr sz="2200" b="1"/>
            </a:lvl2pPr>
            <a:lvl3pPr marL="1018586" indent="0">
              <a:buNone/>
              <a:defRPr sz="2000" b="1"/>
            </a:lvl3pPr>
            <a:lvl4pPr marL="1527879" indent="0">
              <a:buNone/>
              <a:defRPr sz="1800" b="1"/>
            </a:lvl4pPr>
            <a:lvl5pPr marL="2037173" indent="0">
              <a:buNone/>
              <a:defRPr sz="1800" b="1"/>
            </a:lvl5pPr>
            <a:lvl6pPr marL="2546466" indent="0">
              <a:buNone/>
              <a:defRPr sz="1800" b="1"/>
            </a:lvl6pPr>
            <a:lvl7pPr marL="3055758" indent="0">
              <a:buNone/>
              <a:defRPr sz="1800" b="1"/>
            </a:lvl7pPr>
            <a:lvl8pPr marL="3565052" indent="0">
              <a:buNone/>
              <a:defRPr sz="1800" b="1"/>
            </a:lvl8pPr>
            <a:lvl9pPr marL="407434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09530" y="2464859"/>
            <a:ext cx="4445953" cy="447812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17539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313622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219904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3" y="309457"/>
            <a:ext cx="3309144" cy="131699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55" y="309457"/>
            <a:ext cx="5622925" cy="6633528"/>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3" y="1626447"/>
            <a:ext cx="3309144" cy="5316538"/>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246315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17" y="694478"/>
            <a:ext cx="6035040" cy="4663440"/>
          </a:xfrm>
        </p:spPr>
        <p:txBody>
          <a:bodyPr/>
          <a:lstStyle>
            <a:lvl1pPr marL="0" indent="0">
              <a:buNone/>
              <a:defRPr sz="3600"/>
            </a:lvl1pPr>
            <a:lvl2pPr marL="509292" indent="0">
              <a:buNone/>
              <a:defRPr sz="3100"/>
            </a:lvl2pPr>
            <a:lvl3pPr marL="1018586" indent="0">
              <a:buNone/>
              <a:defRPr sz="2700"/>
            </a:lvl3pPr>
            <a:lvl4pPr marL="1527879" indent="0">
              <a:buNone/>
              <a:defRPr sz="2200"/>
            </a:lvl4pPr>
            <a:lvl5pPr marL="2037173" indent="0">
              <a:buNone/>
              <a:defRPr sz="2200"/>
            </a:lvl5pPr>
            <a:lvl6pPr marL="2546466" indent="0">
              <a:buNone/>
              <a:defRPr sz="2200"/>
            </a:lvl6pPr>
            <a:lvl7pPr marL="3055758" indent="0">
              <a:buNone/>
              <a:defRPr sz="2200"/>
            </a:lvl7pPr>
            <a:lvl8pPr marL="3565052" indent="0">
              <a:buNone/>
              <a:defRPr sz="2200"/>
            </a:lvl8pPr>
            <a:lvl9pPr marL="4074344" indent="0">
              <a:buNone/>
              <a:defRPr sz="2200"/>
            </a:lvl9pPr>
          </a:lstStyle>
          <a:p>
            <a:endParaRPr lang="en-US"/>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lvl1pPr>
            <a:lvl2pPr marL="509292" indent="0">
              <a:buNone/>
              <a:defRPr sz="1300"/>
            </a:lvl2pPr>
            <a:lvl3pPr marL="1018586" indent="0">
              <a:buNone/>
              <a:defRPr sz="1100"/>
            </a:lvl3pPr>
            <a:lvl4pPr marL="1527879" indent="0">
              <a:buNone/>
              <a:defRPr sz="1000"/>
            </a:lvl4pPr>
            <a:lvl5pPr marL="2037173" indent="0">
              <a:buNone/>
              <a:defRPr sz="1000"/>
            </a:lvl5pPr>
            <a:lvl6pPr marL="2546466" indent="0">
              <a:buNone/>
              <a:defRPr sz="1000"/>
            </a:lvl6pPr>
            <a:lvl7pPr marL="3055758" indent="0">
              <a:buNone/>
              <a:defRPr sz="1000"/>
            </a:lvl7pPr>
            <a:lvl8pPr marL="3565052" indent="0">
              <a:buNone/>
              <a:defRPr sz="1000"/>
            </a:lvl8pPr>
            <a:lvl9pPr marL="407434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14133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460518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1257"/>
            <a:ext cx="226314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41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11256"/>
            <a:ext cx="9052560" cy="1295400"/>
          </a:xfrm>
          <a:prstGeom prst="rect">
            <a:avLst/>
          </a:prstGeom>
        </p:spPr>
        <p:txBody>
          <a:bodyPr vert="horz" lIns="101858" tIns="50929" rIns="101858" bIns="5092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813563"/>
            <a:ext cx="9052560" cy="5129425"/>
          </a:xfrm>
          <a:prstGeom prst="rect">
            <a:avLst/>
          </a:prstGeom>
        </p:spPr>
        <p:txBody>
          <a:bodyPr vert="horz" lIns="101858" tIns="50929" rIns="101858" bIns="5092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8"/>
          </a:xfrm>
          <a:prstGeom prst="rect">
            <a:avLst/>
          </a:prstGeom>
        </p:spPr>
        <p:txBody>
          <a:bodyPr vert="horz" lIns="101858" tIns="50929" rIns="101858" bIns="50929" rtlCol="0" anchor="ctr"/>
          <a:lstStyle>
            <a:lvl1pPr algn="l">
              <a:defRPr sz="1300">
                <a:solidFill>
                  <a:schemeClr val="tx1">
                    <a:tint val="75000"/>
                  </a:schemeClr>
                </a:solidFill>
              </a:defRPr>
            </a:lvl1pPr>
          </a:lstStyle>
          <a:p>
            <a:fld id="{911961B4-099D-401B-AF26-9D4E957A00AC}" type="datetimeFigureOut">
              <a:rPr lang="en-US" smtClean="0"/>
              <a:t>11/15/2015</a:t>
            </a:fld>
            <a:endParaRPr lang="en-US"/>
          </a:p>
        </p:txBody>
      </p:sp>
      <p:sp>
        <p:nvSpPr>
          <p:cNvPr id="5" name="Footer Placeholder 4"/>
          <p:cNvSpPr>
            <a:spLocks noGrp="1"/>
          </p:cNvSpPr>
          <p:nvPr>
            <p:ph type="ftr" sz="quarter" idx="3"/>
          </p:nvPr>
        </p:nvSpPr>
        <p:spPr>
          <a:xfrm>
            <a:off x="3436620" y="7203864"/>
            <a:ext cx="3185160" cy="413808"/>
          </a:xfrm>
          <a:prstGeom prst="rect">
            <a:avLst/>
          </a:prstGeom>
        </p:spPr>
        <p:txBody>
          <a:bodyPr vert="horz" lIns="101858" tIns="50929" rIns="101858" bIns="50929"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208520" y="7203864"/>
            <a:ext cx="2346960" cy="413808"/>
          </a:xfrm>
          <a:prstGeom prst="rect">
            <a:avLst/>
          </a:prstGeom>
        </p:spPr>
        <p:txBody>
          <a:bodyPr vert="horz" lIns="101858" tIns="50929" rIns="101858" bIns="50929" rtlCol="0" anchor="ctr"/>
          <a:lstStyle>
            <a:lvl1pPr algn="r">
              <a:defRPr sz="1300">
                <a:solidFill>
                  <a:schemeClr val="tx1">
                    <a:tint val="75000"/>
                  </a:schemeClr>
                </a:solidFill>
              </a:defRPr>
            </a:lvl1pPr>
          </a:lstStyle>
          <a:p>
            <a:fld id="{B993AC8D-7E20-4A07-A276-07BD44F7B0C8}" type="slidenum">
              <a:rPr lang="en-US" smtClean="0"/>
              <a:t>‹#›</a:t>
            </a:fld>
            <a:endParaRPr lang="en-US"/>
          </a:p>
        </p:txBody>
      </p:sp>
    </p:spTree>
    <p:extLst>
      <p:ext uri="{BB962C8B-B14F-4D97-AF65-F5344CB8AC3E}">
        <p14:creationId xmlns:p14="http://schemas.microsoft.com/office/powerpoint/2010/main" val="3214486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18586" rtl="0" eaLnBrk="1" latinLnBrk="0" hangingPunct="1">
        <a:spcBef>
          <a:spcPct val="0"/>
        </a:spcBef>
        <a:buNone/>
        <a:defRPr sz="4900" kern="1200">
          <a:solidFill>
            <a:schemeClr val="tx1"/>
          </a:solidFill>
          <a:latin typeface="+mj-lt"/>
          <a:ea typeface="+mj-ea"/>
          <a:cs typeface="+mj-cs"/>
        </a:defRPr>
      </a:lvl1pPr>
    </p:titleStyle>
    <p:bodyStyle>
      <a:lvl1pPr marL="381970" indent="-381970" algn="l" defTabSz="101858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7601" indent="-318309" algn="l" defTabSz="101858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3233" indent="-254646" algn="l" defTabSz="101858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82525"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91819"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80111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0406"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9698"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2899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11256"/>
            <a:ext cx="9052560" cy="1295400"/>
          </a:xfrm>
          <a:prstGeom prst="rect">
            <a:avLst/>
          </a:prstGeom>
        </p:spPr>
        <p:txBody>
          <a:bodyPr vert="horz" lIns="101858" tIns="50929" rIns="101858" bIns="5092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813563"/>
            <a:ext cx="9052560" cy="5129425"/>
          </a:xfrm>
          <a:prstGeom prst="rect">
            <a:avLst/>
          </a:prstGeom>
        </p:spPr>
        <p:txBody>
          <a:bodyPr vert="horz" lIns="101858" tIns="50929" rIns="101858" bIns="5092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8"/>
          </a:xfrm>
          <a:prstGeom prst="rect">
            <a:avLst/>
          </a:prstGeom>
        </p:spPr>
        <p:txBody>
          <a:bodyPr vert="horz" lIns="101858" tIns="50929" rIns="101858" bIns="50929" rtlCol="0" anchor="ctr"/>
          <a:lstStyle>
            <a:lvl1pPr algn="l">
              <a:defRPr sz="1300">
                <a:solidFill>
                  <a:schemeClr val="tx1">
                    <a:tint val="75000"/>
                  </a:schemeClr>
                </a:solidFill>
              </a:defRPr>
            </a:lvl1p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3"/>
          </p:nvPr>
        </p:nvSpPr>
        <p:spPr>
          <a:xfrm>
            <a:off x="3436620" y="7203864"/>
            <a:ext cx="3185160" cy="413808"/>
          </a:xfrm>
          <a:prstGeom prst="rect">
            <a:avLst/>
          </a:prstGeom>
        </p:spPr>
        <p:txBody>
          <a:bodyPr vert="horz" lIns="101858" tIns="50929" rIns="101858" bIns="50929" rtlCol="0" anchor="ctr"/>
          <a:lstStyle>
            <a:lvl1pPr algn="ctr">
              <a:defRPr sz="13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7208520" y="7203864"/>
            <a:ext cx="2346960" cy="413808"/>
          </a:xfrm>
          <a:prstGeom prst="rect">
            <a:avLst/>
          </a:prstGeom>
        </p:spPr>
        <p:txBody>
          <a:bodyPr vert="horz" lIns="101858" tIns="50929" rIns="101858" bIns="50929" rtlCol="0" anchor="ctr"/>
          <a:lstStyle>
            <a:lvl1pPr algn="r">
              <a:defRPr sz="1300">
                <a:solidFill>
                  <a:schemeClr val="tx1">
                    <a:tint val="75000"/>
                  </a:schemeClr>
                </a:solidFill>
              </a:defRPr>
            </a:lvl1p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6152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018586" rtl="0" eaLnBrk="1" latinLnBrk="0" hangingPunct="1">
        <a:spcBef>
          <a:spcPct val="0"/>
        </a:spcBef>
        <a:buNone/>
        <a:defRPr sz="4900" kern="1200">
          <a:solidFill>
            <a:schemeClr val="tx1"/>
          </a:solidFill>
          <a:latin typeface="+mj-lt"/>
          <a:ea typeface="+mj-ea"/>
          <a:cs typeface="+mj-cs"/>
        </a:defRPr>
      </a:lvl1pPr>
    </p:titleStyle>
    <p:bodyStyle>
      <a:lvl1pPr marL="381970" indent="-381970" algn="l" defTabSz="101858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7601" indent="-318309" algn="l" defTabSz="101858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3233" indent="-254646" algn="l" defTabSz="101858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82525"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91819"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80111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0406"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9698"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2899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11256"/>
            <a:ext cx="9052560" cy="1295400"/>
          </a:xfrm>
          <a:prstGeom prst="rect">
            <a:avLst/>
          </a:prstGeom>
        </p:spPr>
        <p:txBody>
          <a:bodyPr vert="horz" lIns="101858" tIns="50929" rIns="101858" bIns="5092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813563"/>
            <a:ext cx="9052560" cy="5129425"/>
          </a:xfrm>
          <a:prstGeom prst="rect">
            <a:avLst/>
          </a:prstGeom>
        </p:spPr>
        <p:txBody>
          <a:bodyPr vert="horz" lIns="101858" tIns="50929" rIns="101858" bIns="5092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8"/>
          </a:xfrm>
          <a:prstGeom prst="rect">
            <a:avLst/>
          </a:prstGeom>
        </p:spPr>
        <p:txBody>
          <a:bodyPr vert="horz" lIns="101858" tIns="50929" rIns="101858" bIns="50929" rtlCol="0" anchor="ctr"/>
          <a:lstStyle>
            <a:lvl1pPr algn="l">
              <a:defRPr sz="1300">
                <a:solidFill>
                  <a:schemeClr val="tx1">
                    <a:tint val="75000"/>
                  </a:schemeClr>
                </a:solidFill>
              </a:defRPr>
            </a:lvl1p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3"/>
          </p:nvPr>
        </p:nvSpPr>
        <p:spPr>
          <a:xfrm>
            <a:off x="3436620" y="7203864"/>
            <a:ext cx="3185160" cy="413808"/>
          </a:xfrm>
          <a:prstGeom prst="rect">
            <a:avLst/>
          </a:prstGeom>
        </p:spPr>
        <p:txBody>
          <a:bodyPr vert="horz" lIns="101858" tIns="50929" rIns="101858" bIns="50929" rtlCol="0" anchor="ctr"/>
          <a:lstStyle>
            <a:lvl1pPr algn="ctr">
              <a:defRPr sz="13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7208520" y="7203864"/>
            <a:ext cx="2346960" cy="413808"/>
          </a:xfrm>
          <a:prstGeom prst="rect">
            <a:avLst/>
          </a:prstGeom>
        </p:spPr>
        <p:txBody>
          <a:bodyPr vert="horz" lIns="101858" tIns="50929" rIns="101858" bIns="50929" rtlCol="0" anchor="ctr"/>
          <a:lstStyle>
            <a:lvl1pPr algn="r">
              <a:defRPr sz="1300">
                <a:solidFill>
                  <a:schemeClr val="tx1">
                    <a:tint val="75000"/>
                  </a:schemeClr>
                </a:solidFill>
              </a:defRPr>
            </a:lvl1p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5718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018586" rtl="0" eaLnBrk="1" latinLnBrk="0" hangingPunct="1">
        <a:spcBef>
          <a:spcPct val="0"/>
        </a:spcBef>
        <a:buNone/>
        <a:defRPr sz="4900" kern="1200">
          <a:solidFill>
            <a:schemeClr val="tx1"/>
          </a:solidFill>
          <a:latin typeface="+mj-lt"/>
          <a:ea typeface="+mj-ea"/>
          <a:cs typeface="+mj-cs"/>
        </a:defRPr>
      </a:lvl1pPr>
    </p:titleStyle>
    <p:bodyStyle>
      <a:lvl1pPr marL="381970" indent="-381970" algn="l" defTabSz="101858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7601" indent="-318309" algn="l" defTabSz="101858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3233" indent="-254646" algn="l" defTabSz="101858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82525"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91819"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80111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0406"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9698"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2899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11256"/>
            <a:ext cx="9052560" cy="1295400"/>
          </a:xfrm>
          <a:prstGeom prst="rect">
            <a:avLst/>
          </a:prstGeom>
        </p:spPr>
        <p:txBody>
          <a:bodyPr vert="horz" lIns="101858" tIns="50929" rIns="101858" bIns="5092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813563"/>
            <a:ext cx="9052560" cy="5129425"/>
          </a:xfrm>
          <a:prstGeom prst="rect">
            <a:avLst/>
          </a:prstGeom>
        </p:spPr>
        <p:txBody>
          <a:bodyPr vert="horz" lIns="101858" tIns="50929" rIns="101858" bIns="5092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8"/>
          </a:xfrm>
          <a:prstGeom prst="rect">
            <a:avLst/>
          </a:prstGeom>
        </p:spPr>
        <p:txBody>
          <a:bodyPr vert="horz" lIns="101858" tIns="50929" rIns="101858" bIns="50929" rtlCol="0" anchor="ctr"/>
          <a:lstStyle>
            <a:lvl1pPr algn="l">
              <a:defRPr sz="1300">
                <a:solidFill>
                  <a:schemeClr val="tx1">
                    <a:tint val="75000"/>
                  </a:schemeClr>
                </a:solidFill>
              </a:defRPr>
            </a:lvl1p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3"/>
          </p:nvPr>
        </p:nvSpPr>
        <p:spPr>
          <a:xfrm>
            <a:off x="3436620" y="7203864"/>
            <a:ext cx="3185160" cy="413808"/>
          </a:xfrm>
          <a:prstGeom prst="rect">
            <a:avLst/>
          </a:prstGeom>
        </p:spPr>
        <p:txBody>
          <a:bodyPr vert="horz" lIns="101858" tIns="50929" rIns="101858" bIns="50929" rtlCol="0" anchor="ctr"/>
          <a:lstStyle>
            <a:lvl1pPr algn="ctr">
              <a:defRPr sz="13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7208520" y="7203864"/>
            <a:ext cx="2346960" cy="413808"/>
          </a:xfrm>
          <a:prstGeom prst="rect">
            <a:avLst/>
          </a:prstGeom>
        </p:spPr>
        <p:txBody>
          <a:bodyPr vert="horz" lIns="101858" tIns="50929" rIns="101858" bIns="50929" rtlCol="0" anchor="ctr"/>
          <a:lstStyle>
            <a:lvl1pPr algn="r">
              <a:defRPr sz="1300">
                <a:solidFill>
                  <a:schemeClr val="tx1">
                    <a:tint val="75000"/>
                  </a:schemeClr>
                </a:solidFill>
              </a:defRPr>
            </a:lvl1p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347568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1018586" rtl="0" eaLnBrk="1" latinLnBrk="0" hangingPunct="1">
        <a:spcBef>
          <a:spcPct val="0"/>
        </a:spcBef>
        <a:buNone/>
        <a:defRPr sz="4900" kern="1200">
          <a:solidFill>
            <a:schemeClr val="tx1"/>
          </a:solidFill>
          <a:latin typeface="+mj-lt"/>
          <a:ea typeface="+mj-ea"/>
          <a:cs typeface="+mj-cs"/>
        </a:defRPr>
      </a:lvl1pPr>
    </p:titleStyle>
    <p:bodyStyle>
      <a:lvl1pPr marL="381970" indent="-381970" algn="l" defTabSz="101858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7601" indent="-318309" algn="l" defTabSz="101858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3233" indent="-254646" algn="l" defTabSz="101858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82525"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91819"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80111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0406"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9698"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2899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11256"/>
            <a:ext cx="9052560" cy="1295400"/>
          </a:xfrm>
          <a:prstGeom prst="rect">
            <a:avLst/>
          </a:prstGeom>
        </p:spPr>
        <p:txBody>
          <a:bodyPr vert="horz" lIns="101858" tIns="50929" rIns="101858" bIns="5092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813563"/>
            <a:ext cx="9052560" cy="5129425"/>
          </a:xfrm>
          <a:prstGeom prst="rect">
            <a:avLst/>
          </a:prstGeom>
        </p:spPr>
        <p:txBody>
          <a:bodyPr vert="horz" lIns="101858" tIns="50929" rIns="101858" bIns="5092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8"/>
          </a:xfrm>
          <a:prstGeom prst="rect">
            <a:avLst/>
          </a:prstGeom>
        </p:spPr>
        <p:txBody>
          <a:bodyPr vert="horz" lIns="101858" tIns="50929" rIns="101858" bIns="50929" rtlCol="0" anchor="ctr"/>
          <a:lstStyle>
            <a:lvl1pPr algn="l">
              <a:defRPr sz="1300">
                <a:solidFill>
                  <a:schemeClr val="tx1">
                    <a:tint val="75000"/>
                  </a:schemeClr>
                </a:solidFill>
              </a:defRPr>
            </a:lvl1p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3"/>
          </p:nvPr>
        </p:nvSpPr>
        <p:spPr>
          <a:xfrm>
            <a:off x="3436620" y="7203864"/>
            <a:ext cx="3185160" cy="413808"/>
          </a:xfrm>
          <a:prstGeom prst="rect">
            <a:avLst/>
          </a:prstGeom>
        </p:spPr>
        <p:txBody>
          <a:bodyPr vert="horz" lIns="101858" tIns="50929" rIns="101858" bIns="50929" rtlCol="0" anchor="ctr"/>
          <a:lstStyle>
            <a:lvl1pPr algn="ctr">
              <a:defRPr sz="13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7208520" y="7203864"/>
            <a:ext cx="2346960" cy="413808"/>
          </a:xfrm>
          <a:prstGeom prst="rect">
            <a:avLst/>
          </a:prstGeom>
        </p:spPr>
        <p:txBody>
          <a:bodyPr vert="horz" lIns="101858" tIns="50929" rIns="101858" bIns="50929" rtlCol="0" anchor="ctr"/>
          <a:lstStyle>
            <a:lvl1pPr algn="r">
              <a:defRPr sz="1300">
                <a:solidFill>
                  <a:schemeClr val="tx1">
                    <a:tint val="75000"/>
                  </a:schemeClr>
                </a:solidFill>
              </a:defRPr>
            </a:lvl1p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394119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1018586" rtl="0" eaLnBrk="1" latinLnBrk="0" hangingPunct="1">
        <a:spcBef>
          <a:spcPct val="0"/>
        </a:spcBef>
        <a:buNone/>
        <a:defRPr sz="4900" kern="1200">
          <a:solidFill>
            <a:schemeClr val="tx1"/>
          </a:solidFill>
          <a:latin typeface="+mj-lt"/>
          <a:ea typeface="+mj-ea"/>
          <a:cs typeface="+mj-cs"/>
        </a:defRPr>
      </a:lvl1pPr>
    </p:titleStyle>
    <p:bodyStyle>
      <a:lvl1pPr marL="381970" indent="-381970" algn="l" defTabSz="101858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7601" indent="-318309" algn="l" defTabSz="101858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3233" indent="-254646" algn="l" defTabSz="101858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82525"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91819"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80111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0406"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9698"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2899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11256"/>
            <a:ext cx="9052560" cy="1295400"/>
          </a:xfrm>
          <a:prstGeom prst="rect">
            <a:avLst/>
          </a:prstGeom>
        </p:spPr>
        <p:txBody>
          <a:bodyPr vert="horz" lIns="101858" tIns="50929" rIns="101858" bIns="5092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813563"/>
            <a:ext cx="9052560" cy="5129425"/>
          </a:xfrm>
          <a:prstGeom prst="rect">
            <a:avLst/>
          </a:prstGeom>
        </p:spPr>
        <p:txBody>
          <a:bodyPr vert="horz" lIns="101858" tIns="50929" rIns="101858" bIns="5092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8"/>
          </a:xfrm>
          <a:prstGeom prst="rect">
            <a:avLst/>
          </a:prstGeom>
        </p:spPr>
        <p:txBody>
          <a:bodyPr vert="horz" lIns="101858" tIns="50929" rIns="101858" bIns="50929" rtlCol="0" anchor="ctr"/>
          <a:lstStyle>
            <a:lvl1pPr algn="l">
              <a:defRPr sz="1300">
                <a:solidFill>
                  <a:schemeClr val="tx1">
                    <a:tint val="75000"/>
                  </a:schemeClr>
                </a:solidFill>
              </a:defRPr>
            </a:lvl1p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3"/>
          </p:nvPr>
        </p:nvSpPr>
        <p:spPr>
          <a:xfrm>
            <a:off x="3436620" y="7203864"/>
            <a:ext cx="3185160" cy="413808"/>
          </a:xfrm>
          <a:prstGeom prst="rect">
            <a:avLst/>
          </a:prstGeom>
        </p:spPr>
        <p:txBody>
          <a:bodyPr vert="horz" lIns="101858" tIns="50929" rIns="101858" bIns="50929" rtlCol="0" anchor="ctr"/>
          <a:lstStyle>
            <a:lvl1pPr algn="ctr">
              <a:defRPr sz="13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7208520" y="7203864"/>
            <a:ext cx="2346960" cy="413808"/>
          </a:xfrm>
          <a:prstGeom prst="rect">
            <a:avLst/>
          </a:prstGeom>
        </p:spPr>
        <p:txBody>
          <a:bodyPr vert="horz" lIns="101858" tIns="50929" rIns="101858" bIns="50929" rtlCol="0" anchor="ctr"/>
          <a:lstStyle>
            <a:lvl1pPr algn="r">
              <a:defRPr sz="1300">
                <a:solidFill>
                  <a:schemeClr val="tx1">
                    <a:tint val="75000"/>
                  </a:schemeClr>
                </a:solidFill>
              </a:defRPr>
            </a:lvl1p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095791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1018586" rtl="0" eaLnBrk="1" latinLnBrk="0" hangingPunct="1">
        <a:spcBef>
          <a:spcPct val="0"/>
        </a:spcBef>
        <a:buNone/>
        <a:defRPr sz="4900" kern="1200">
          <a:solidFill>
            <a:schemeClr val="tx1"/>
          </a:solidFill>
          <a:latin typeface="+mj-lt"/>
          <a:ea typeface="+mj-ea"/>
          <a:cs typeface="+mj-cs"/>
        </a:defRPr>
      </a:lvl1pPr>
    </p:titleStyle>
    <p:bodyStyle>
      <a:lvl1pPr marL="381970" indent="-381970" algn="l" defTabSz="101858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7601" indent="-318309" algn="l" defTabSz="101858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3233" indent="-254646" algn="l" defTabSz="101858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82525"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91819"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80111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0406"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9698"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2899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11256"/>
            <a:ext cx="9052560" cy="1295400"/>
          </a:xfrm>
          <a:prstGeom prst="rect">
            <a:avLst/>
          </a:prstGeom>
        </p:spPr>
        <p:txBody>
          <a:bodyPr vert="horz" lIns="101858" tIns="50929" rIns="101858" bIns="5092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813563"/>
            <a:ext cx="9052560" cy="5129425"/>
          </a:xfrm>
          <a:prstGeom prst="rect">
            <a:avLst/>
          </a:prstGeom>
        </p:spPr>
        <p:txBody>
          <a:bodyPr vert="horz" lIns="101858" tIns="50929" rIns="101858" bIns="5092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8"/>
          </a:xfrm>
          <a:prstGeom prst="rect">
            <a:avLst/>
          </a:prstGeom>
        </p:spPr>
        <p:txBody>
          <a:bodyPr vert="horz" lIns="101858" tIns="50929" rIns="101858" bIns="50929" rtlCol="0" anchor="ctr"/>
          <a:lstStyle>
            <a:lvl1pPr algn="l">
              <a:defRPr sz="1300">
                <a:solidFill>
                  <a:schemeClr val="tx1">
                    <a:tint val="75000"/>
                  </a:schemeClr>
                </a:solidFill>
              </a:defRPr>
            </a:lvl1p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3"/>
          </p:nvPr>
        </p:nvSpPr>
        <p:spPr>
          <a:xfrm>
            <a:off x="3436620" y="7203864"/>
            <a:ext cx="3185160" cy="413808"/>
          </a:xfrm>
          <a:prstGeom prst="rect">
            <a:avLst/>
          </a:prstGeom>
        </p:spPr>
        <p:txBody>
          <a:bodyPr vert="horz" lIns="101858" tIns="50929" rIns="101858" bIns="50929" rtlCol="0" anchor="ctr"/>
          <a:lstStyle>
            <a:lvl1pPr algn="ctr">
              <a:defRPr sz="13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7208520" y="7203864"/>
            <a:ext cx="2346960" cy="413808"/>
          </a:xfrm>
          <a:prstGeom prst="rect">
            <a:avLst/>
          </a:prstGeom>
        </p:spPr>
        <p:txBody>
          <a:bodyPr vert="horz" lIns="101858" tIns="50929" rIns="101858" bIns="50929" rtlCol="0" anchor="ctr"/>
          <a:lstStyle>
            <a:lvl1pPr algn="r">
              <a:defRPr sz="1300">
                <a:solidFill>
                  <a:schemeClr val="tx1">
                    <a:tint val="75000"/>
                  </a:schemeClr>
                </a:solidFill>
              </a:defRPr>
            </a:lvl1p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888361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1018586" rtl="0" eaLnBrk="1" latinLnBrk="0" hangingPunct="1">
        <a:spcBef>
          <a:spcPct val="0"/>
        </a:spcBef>
        <a:buNone/>
        <a:defRPr sz="4900" kern="1200">
          <a:solidFill>
            <a:schemeClr val="tx1"/>
          </a:solidFill>
          <a:latin typeface="+mj-lt"/>
          <a:ea typeface="+mj-ea"/>
          <a:cs typeface="+mj-cs"/>
        </a:defRPr>
      </a:lvl1pPr>
    </p:titleStyle>
    <p:bodyStyle>
      <a:lvl1pPr marL="381970" indent="-381970" algn="l" defTabSz="101858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7601" indent="-318309" algn="l" defTabSz="101858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3233" indent="-254646" algn="l" defTabSz="101858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82525"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91819"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80111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0406"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9698"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2899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11256"/>
            <a:ext cx="9052560" cy="1295400"/>
          </a:xfrm>
          <a:prstGeom prst="rect">
            <a:avLst/>
          </a:prstGeom>
        </p:spPr>
        <p:txBody>
          <a:bodyPr vert="horz" lIns="101858" tIns="50929" rIns="101858" bIns="5092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813563"/>
            <a:ext cx="9052560" cy="5129425"/>
          </a:xfrm>
          <a:prstGeom prst="rect">
            <a:avLst/>
          </a:prstGeom>
        </p:spPr>
        <p:txBody>
          <a:bodyPr vert="horz" lIns="101858" tIns="50929" rIns="101858" bIns="5092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8"/>
          </a:xfrm>
          <a:prstGeom prst="rect">
            <a:avLst/>
          </a:prstGeom>
        </p:spPr>
        <p:txBody>
          <a:bodyPr vert="horz" lIns="101858" tIns="50929" rIns="101858" bIns="50929" rtlCol="0" anchor="ctr"/>
          <a:lstStyle>
            <a:lvl1pPr algn="l">
              <a:defRPr sz="1300">
                <a:solidFill>
                  <a:schemeClr val="tx1">
                    <a:tint val="75000"/>
                  </a:schemeClr>
                </a:solidFill>
              </a:defRPr>
            </a:lvl1p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3"/>
          </p:nvPr>
        </p:nvSpPr>
        <p:spPr>
          <a:xfrm>
            <a:off x="3436620" y="7203864"/>
            <a:ext cx="3185160" cy="413808"/>
          </a:xfrm>
          <a:prstGeom prst="rect">
            <a:avLst/>
          </a:prstGeom>
        </p:spPr>
        <p:txBody>
          <a:bodyPr vert="horz" lIns="101858" tIns="50929" rIns="101858" bIns="50929" rtlCol="0" anchor="ctr"/>
          <a:lstStyle>
            <a:lvl1pPr algn="ctr">
              <a:defRPr sz="13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7208520" y="7203864"/>
            <a:ext cx="2346960" cy="413808"/>
          </a:xfrm>
          <a:prstGeom prst="rect">
            <a:avLst/>
          </a:prstGeom>
        </p:spPr>
        <p:txBody>
          <a:bodyPr vert="horz" lIns="101858" tIns="50929" rIns="101858" bIns="50929" rtlCol="0" anchor="ctr"/>
          <a:lstStyle>
            <a:lvl1pPr algn="r">
              <a:defRPr sz="1300">
                <a:solidFill>
                  <a:schemeClr val="tx1">
                    <a:tint val="75000"/>
                  </a:schemeClr>
                </a:solidFill>
              </a:defRPr>
            </a:lvl1p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44694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1018586" rtl="0" eaLnBrk="1" latinLnBrk="0" hangingPunct="1">
        <a:spcBef>
          <a:spcPct val="0"/>
        </a:spcBef>
        <a:buNone/>
        <a:defRPr sz="4900" kern="1200">
          <a:solidFill>
            <a:schemeClr val="tx1"/>
          </a:solidFill>
          <a:latin typeface="+mj-lt"/>
          <a:ea typeface="+mj-ea"/>
          <a:cs typeface="+mj-cs"/>
        </a:defRPr>
      </a:lvl1pPr>
    </p:titleStyle>
    <p:bodyStyle>
      <a:lvl1pPr marL="381970" indent="-381970" algn="l" defTabSz="101858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7601" indent="-318309" algn="l" defTabSz="101858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3233" indent="-254646" algn="l" defTabSz="101858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82525"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91819"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80111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0406"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9698"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2899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11256"/>
            <a:ext cx="9052560" cy="1295400"/>
          </a:xfrm>
          <a:prstGeom prst="rect">
            <a:avLst/>
          </a:prstGeom>
        </p:spPr>
        <p:txBody>
          <a:bodyPr vert="horz" lIns="101858" tIns="50929" rIns="101858" bIns="5092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813563"/>
            <a:ext cx="9052560" cy="5129425"/>
          </a:xfrm>
          <a:prstGeom prst="rect">
            <a:avLst/>
          </a:prstGeom>
        </p:spPr>
        <p:txBody>
          <a:bodyPr vert="horz" lIns="101858" tIns="50929" rIns="101858" bIns="5092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7203864"/>
            <a:ext cx="2346960" cy="413808"/>
          </a:xfrm>
          <a:prstGeom prst="rect">
            <a:avLst/>
          </a:prstGeom>
        </p:spPr>
        <p:txBody>
          <a:bodyPr vert="horz" lIns="101858" tIns="50929" rIns="101858" bIns="50929" rtlCol="0" anchor="ctr"/>
          <a:lstStyle>
            <a:lvl1pPr algn="l">
              <a:defRPr sz="1300">
                <a:solidFill>
                  <a:schemeClr val="tx1">
                    <a:tint val="75000"/>
                  </a:schemeClr>
                </a:solidFill>
              </a:defRPr>
            </a:lvl1pPr>
          </a:lstStyle>
          <a:p>
            <a:fld id="{911961B4-099D-401B-AF26-9D4E957A00AC}" type="datetimeFigureOut">
              <a:rPr lang="en-US" smtClean="0">
                <a:solidFill>
                  <a:prstClr val="black">
                    <a:tint val="75000"/>
                  </a:prstClr>
                </a:solidFill>
              </a:rPr>
              <a:pPr/>
              <a:t>11/15/2015</a:t>
            </a:fld>
            <a:endParaRPr lang="en-US">
              <a:solidFill>
                <a:prstClr val="black">
                  <a:tint val="75000"/>
                </a:prstClr>
              </a:solidFill>
            </a:endParaRPr>
          </a:p>
        </p:txBody>
      </p:sp>
      <p:sp>
        <p:nvSpPr>
          <p:cNvPr id="5" name="Footer Placeholder 4"/>
          <p:cNvSpPr>
            <a:spLocks noGrp="1"/>
          </p:cNvSpPr>
          <p:nvPr>
            <p:ph type="ftr" sz="quarter" idx="3"/>
          </p:nvPr>
        </p:nvSpPr>
        <p:spPr>
          <a:xfrm>
            <a:off x="3436620" y="7203864"/>
            <a:ext cx="3185160" cy="413808"/>
          </a:xfrm>
          <a:prstGeom prst="rect">
            <a:avLst/>
          </a:prstGeom>
        </p:spPr>
        <p:txBody>
          <a:bodyPr vert="horz" lIns="101858" tIns="50929" rIns="101858" bIns="50929" rtlCol="0" anchor="ctr"/>
          <a:lstStyle>
            <a:lvl1pPr algn="ctr">
              <a:defRPr sz="13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7208520" y="7203864"/>
            <a:ext cx="2346960" cy="413808"/>
          </a:xfrm>
          <a:prstGeom prst="rect">
            <a:avLst/>
          </a:prstGeom>
        </p:spPr>
        <p:txBody>
          <a:bodyPr vert="horz" lIns="101858" tIns="50929" rIns="101858" bIns="50929" rtlCol="0" anchor="ctr"/>
          <a:lstStyle>
            <a:lvl1pPr algn="r">
              <a:defRPr sz="1300">
                <a:solidFill>
                  <a:schemeClr val="tx1">
                    <a:tint val="75000"/>
                  </a:schemeClr>
                </a:solidFill>
              </a:defRPr>
            </a:lvl1pPr>
          </a:lstStyle>
          <a:p>
            <a:fld id="{B993AC8D-7E20-4A07-A276-07BD44F7B0C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020255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1018586" rtl="0" eaLnBrk="1" latinLnBrk="0" hangingPunct="1">
        <a:spcBef>
          <a:spcPct val="0"/>
        </a:spcBef>
        <a:buNone/>
        <a:defRPr sz="4900" kern="1200">
          <a:solidFill>
            <a:schemeClr val="tx1"/>
          </a:solidFill>
          <a:latin typeface="+mj-lt"/>
          <a:ea typeface="+mj-ea"/>
          <a:cs typeface="+mj-cs"/>
        </a:defRPr>
      </a:lvl1pPr>
    </p:titleStyle>
    <p:bodyStyle>
      <a:lvl1pPr marL="381970" indent="-381970" algn="l" defTabSz="1018586"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27601" indent="-318309" algn="l" defTabSz="1018586"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3233" indent="-254646" algn="l" defTabSz="101858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82525"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91819"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80111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0406"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19698"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28992" indent="-254646" algn="l" defTabSz="1018586"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18586" rtl="0" eaLnBrk="1" latinLnBrk="0" hangingPunct="1">
        <a:defRPr sz="2000" kern="1200">
          <a:solidFill>
            <a:schemeClr val="tx1"/>
          </a:solidFill>
          <a:latin typeface="+mn-lt"/>
          <a:ea typeface="+mn-ea"/>
          <a:cs typeface="+mn-cs"/>
        </a:defRPr>
      </a:lvl1pPr>
      <a:lvl2pPr marL="509292" algn="l" defTabSz="1018586" rtl="0" eaLnBrk="1" latinLnBrk="0" hangingPunct="1">
        <a:defRPr sz="2000" kern="1200">
          <a:solidFill>
            <a:schemeClr val="tx1"/>
          </a:solidFill>
          <a:latin typeface="+mn-lt"/>
          <a:ea typeface="+mn-ea"/>
          <a:cs typeface="+mn-cs"/>
        </a:defRPr>
      </a:lvl2pPr>
      <a:lvl3pPr marL="1018586" algn="l" defTabSz="1018586" rtl="0" eaLnBrk="1" latinLnBrk="0" hangingPunct="1">
        <a:defRPr sz="2000" kern="1200">
          <a:solidFill>
            <a:schemeClr val="tx1"/>
          </a:solidFill>
          <a:latin typeface="+mn-lt"/>
          <a:ea typeface="+mn-ea"/>
          <a:cs typeface="+mn-cs"/>
        </a:defRPr>
      </a:lvl3pPr>
      <a:lvl4pPr marL="1527879" algn="l" defTabSz="1018586" rtl="0" eaLnBrk="1" latinLnBrk="0" hangingPunct="1">
        <a:defRPr sz="2000" kern="1200">
          <a:solidFill>
            <a:schemeClr val="tx1"/>
          </a:solidFill>
          <a:latin typeface="+mn-lt"/>
          <a:ea typeface="+mn-ea"/>
          <a:cs typeface="+mn-cs"/>
        </a:defRPr>
      </a:lvl4pPr>
      <a:lvl5pPr marL="2037173" algn="l" defTabSz="1018586" rtl="0" eaLnBrk="1" latinLnBrk="0" hangingPunct="1">
        <a:defRPr sz="2000" kern="1200">
          <a:solidFill>
            <a:schemeClr val="tx1"/>
          </a:solidFill>
          <a:latin typeface="+mn-lt"/>
          <a:ea typeface="+mn-ea"/>
          <a:cs typeface="+mn-cs"/>
        </a:defRPr>
      </a:lvl5pPr>
      <a:lvl6pPr marL="2546466" algn="l" defTabSz="1018586" rtl="0" eaLnBrk="1" latinLnBrk="0" hangingPunct="1">
        <a:defRPr sz="2000" kern="1200">
          <a:solidFill>
            <a:schemeClr val="tx1"/>
          </a:solidFill>
          <a:latin typeface="+mn-lt"/>
          <a:ea typeface="+mn-ea"/>
          <a:cs typeface="+mn-cs"/>
        </a:defRPr>
      </a:lvl6pPr>
      <a:lvl7pPr marL="3055758" algn="l" defTabSz="1018586" rtl="0" eaLnBrk="1" latinLnBrk="0" hangingPunct="1">
        <a:defRPr sz="2000" kern="1200">
          <a:solidFill>
            <a:schemeClr val="tx1"/>
          </a:solidFill>
          <a:latin typeface="+mn-lt"/>
          <a:ea typeface="+mn-ea"/>
          <a:cs typeface="+mn-cs"/>
        </a:defRPr>
      </a:lvl7pPr>
      <a:lvl8pPr marL="3565052" algn="l" defTabSz="1018586" rtl="0" eaLnBrk="1" latinLnBrk="0" hangingPunct="1">
        <a:defRPr sz="2000" kern="1200">
          <a:solidFill>
            <a:schemeClr val="tx1"/>
          </a:solidFill>
          <a:latin typeface="+mn-lt"/>
          <a:ea typeface="+mn-ea"/>
          <a:cs typeface="+mn-cs"/>
        </a:defRPr>
      </a:lvl8pPr>
      <a:lvl9pPr marL="4074344" algn="l" defTabSz="1018586"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0.png"/><Relationship Id="rId4" Type="http://schemas.openxmlformats.org/officeDocument/2006/relationships/image" Target="../media/image3.jpe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1.png"/><Relationship Id="rId4" Type="http://schemas.openxmlformats.org/officeDocument/2006/relationships/image" Target="../media/image3.jpe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2.jpeg"/><Relationship Id="rId4" Type="http://schemas.openxmlformats.org/officeDocument/2006/relationships/image" Target="../media/image3.jpe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6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8.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4" name="TextBox 3"/>
          <p:cNvSpPr txBox="1"/>
          <p:nvPr/>
        </p:nvSpPr>
        <p:spPr>
          <a:xfrm>
            <a:off x="457201" y="1143001"/>
            <a:ext cx="9144000" cy="1593806"/>
          </a:xfrm>
          <a:prstGeom prst="rect">
            <a:avLst/>
          </a:prstGeom>
          <a:noFill/>
        </p:spPr>
        <p:txBody>
          <a:bodyPr wrap="square" lIns="91418" tIns="45710" rIns="91418" bIns="45710" rtlCol="0">
            <a:spAutoFit/>
          </a:bodyPr>
          <a:lstStyle/>
          <a:p>
            <a:pPr algn="ctr"/>
            <a:r>
              <a:rPr lang="en-US" sz="9600" b="1" i="1" dirty="0">
                <a:solidFill>
                  <a:srgbClr val="FF0000"/>
                </a:solidFill>
                <a:latin typeface="Cambria" panose="02040503050406030204" pitchFamily="18" charset="0"/>
              </a:rPr>
              <a:t>War Must Be</a:t>
            </a:r>
          </a:p>
        </p:txBody>
      </p:sp>
      <p:sp>
        <p:nvSpPr>
          <p:cNvPr id="5" name="TextBox 4"/>
          <p:cNvSpPr txBox="1"/>
          <p:nvPr/>
        </p:nvSpPr>
        <p:spPr>
          <a:xfrm>
            <a:off x="457201" y="2971802"/>
            <a:ext cx="9144000" cy="1593806"/>
          </a:xfrm>
          <a:prstGeom prst="rect">
            <a:avLst/>
          </a:prstGeom>
          <a:noFill/>
        </p:spPr>
        <p:txBody>
          <a:bodyPr wrap="square" lIns="91418" tIns="45710" rIns="91418" bIns="45710" rtlCol="0">
            <a:spAutoFit/>
          </a:bodyPr>
          <a:lstStyle/>
          <a:p>
            <a:pPr algn="ctr"/>
            <a:r>
              <a:rPr lang="en-US" sz="9600" b="1" i="1" dirty="0">
                <a:solidFill>
                  <a:srgbClr val="00B050"/>
                </a:solidFill>
                <a:latin typeface="Cambria" panose="02040503050406030204" pitchFamily="18" charset="0"/>
              </a:rPr>
              <a:t>SPELL CARDS</a:t>
            </a:r>
          </a:p>
        </p:txBody>
      </p:sp>
      <p:pic>
        <p:nvPicPr>
          <p:cNvPr id="8194" name="Picture 2" descr="C:\Users\Mark\AppData\Local\Microsoft\Windows\Temporary Internet Files\Content.IE5\5HNF2CSU\Wizard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8007" y="4419599"/>
            <a:ext cx="3702388" cy="2834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897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4" name="TextBox 3"/>
          <p:cNvSpPr txBox="1"/>
          <p:nvPr/>
        </p:nvSpPr>
        <p:spPr>
          <a:xfrm>
            <a:off x="1838829" y="152400"/>
            <a:ext cx="6324600" cy="540648"/>
          </a:xfrm>
          <a:prstGeom prst="rect">
            <a:avLst/>
          </a:prstGeom>
          <a:solidFill>
            <a:schemeClr val="bg1"/>
          </a:solidFill>
        </p:spPr>
        <p:txBody>
          <a:bodyPr wrap="square" lIns="101858" tIns="50929" rIns="101858" bIns="50929" rtlCol="0">
            <a:spAutoFit/>
          </a:bodyPr>
          <a:lstStyle/>
          <a:p>
            <a:pPr algn="ctr"/>
            <a:r>
              <a:rPr lang="en-US" sz="2800" b="1" i="1" dirty="0">
                <a:latin typeface="Cambria" panose="02040503050406030204" pitchFamily="18" charset="0"/>
              </a:rPr>
              <a:t>Fireball – 2 AC</a:t>
            </a:r>
          </a:p>
        </p:txBody>
      </p:sp>
      <p:graphicFrame>
        <p:nvGraphicFramePr>
          <p:cNvPr id="5" name="Table 4"/>
          <p:cNvGraphicFramePr>
            <a:graphicFrameLocks noGrp="1"/>
          </p:cNvGraphicFramePr>
          <p:nvPr>
            <p:extLst>
              <p:ext uri="{D42A27DB-BD31-4B8C-83A1-F6EECF244321}">
                <p14:modId xmlns:p14="http://schemas.microsoft.com/office/powerpoint/2010/main" val="3570134643"/>
              </p:ext>
            </p:extLst>
          </p:nvPr>
        </p:nvGraphicFramePr>
        <p:xfrm>
          <a:off x="1844040" y="777242"/>
          <a:ext cx="6370320" cy="3365089"/>
        </p:xfrm>
        <a:graphic>
          <a:graphicData uri="http://schemas.openxmlformats.org/drawingml/2006/table">
            <a:tbl>
              <a:tblPr/>
              <a:tblGrid>
                <a:gridCol w="1274064"/>
                <a:gridCol w="1274064"/>
                <a:gridCol w="1274064"/>
                <a:gridCol w="1274064"/>
                <a:gridCol w="1274064"/>
              </a:tblGrid>
              <a:tr h="425323">
                <a:tc>
                  <a:txBody>
                    <a:bodyPr/>
                    <a:lstStyle/>
                    <a:p>
                      <a:pPr algn="l" fontAlgn="b"/>
                      <a:endParaRPr lang="en-US" sz="1600" b="0" i="0" u="none" strike="noStrike" dirty="0">
                        <a:solidFill>
                          <a:srgbClr val="000000"/>
                        </a:solidFill>
                        <a:effectLst/>
                        <a:latin typeface="Calibri"/>
                      </a:endParaRPr>
                    </a:p>
                  </a:txBody>
                  <a:tcPr marL="10478" marR="10478" marT="1079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gridSpan="4">
                  <a:txBody>
                    <a:bodyPr/>
                    <a:lstStyle/>
                    <a:p>
                      <a:pPr algn="ctr" fontAlgn="ctr"/>
                      <a:r>
                        <a:rPr lang="en-US" sz="2700" b="1" i="1" u="none" strike="noStrike" dirty="0">
                          <a:solidFill>
                            <a:srgbClr val="000000"/>
                          </a:solidFill>
                          <a:effectLst/>
                          <a:latin typeface="Cambria"/>
                        </a:rPr>
                        <a:t>Spell Level</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142726">
                <a:tc>
                  <a:txBody>
                    <a:bodyPr/>
                    <a:lstStyle/>
                    <a:p>
                      <a:pPr algn="ctr" fontAlgn="ctr"/>
                      <a:r>
                        <a:rPr lang="en-US" sz="2700" b="1" i="1" u="none" strike="noStrike" dirty="0" smtClean="0">
                          <a:solidFill>
                            <a:srgbClr val="000000"/>
                          </a:solidFill>
                          <a:effectLst/>
                          <a:latin typeface="Cambria"/>
                        </a:rPr>
                        <a:t>Wizard</a:t>
                      </a:r>
                      <a:r>
                        <a:rPr lang="en-US" sz="2700" b="1" i="1" u="none" strike="noStrike" baseline="0" dirty="0" smtClean="0">
                          <a:solidFill>
                            <a:srgbClr val="000000"/>
                          </a:solidFill>
                          <a:effectLst/>
                          <a:latin typeface="Cambria"/>
                        </a:rPr>
                        <a:t> Level</a:t>
                      </a:r>
                      <a:endParaRPr lang="en-US" sz="27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a:solidFill>
                            <a:srgbClr val="000000"/>
                          </a:solidFill>
                          <a:effectLst/>
                          <a:latin typeface="Cambria"/>
                        </a:rPr>
                        <a:t>0" to 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dirty="0">
                          <a:solidFill>
                            <a:srgbClr val="000000"/>
                          </a:solidFill>
                          <a:effectLst/>
                          <a:latin typeface="Calibri"/>
                        </a:rPr>
                        <a:t>&gt;</a:t>
                      </a:r>
                      <a:r>
                        <a:rPr lang="en-US" sz="2700" b="1" i="1" u="none" strike="noStrike" dirty="0">
                          <a:solidFill>
                            <a:srgbClr val="000000"/>
                          </a:solidFill>
                          <a:effectLst/>
                          <a:latin typeface="Cambria"/>
                        </a:rPr>
                        <a:t>5" to 10"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10" to 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dirty="0">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3</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0.75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4</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3</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995396043"/>
              </p:ext>
            </p:extLst>
          </p:nvPr>
        </p:nvGraphicFramePr>
        <p:xfrm>
          <a:off x="83816" y="4145282"/>
          <a:ext cx="9806950" cy="2794635"/>
        </p:xfrm>
        <a:graphic>
          <a:graphicData uri="http://schemas.openxmlformats.org/drawingml/2006/table">
            <a:tbl>
              <a:tblPr/>
              <a:tblGrid>
                <a:gridCol w="922024"/>
                <a:gridCol w="922020"/>
                <a:gridCol w="1257300"/>
                <a:gridCol w="1802130"/>
                <a:gridCol w="1225869"/>
                <a:gridCol w="1225869"/>
                <a:gridCol w="1225869"/>
                <a:gridCol w="1225869"/>
              </a:tblGrid>
              <a:tr h="408051">
                <a:tc gridSpan="3">
                  <a:txBody>
                    <a:bodyPr/>
                    <a:lstStyle/>
                    <a:p>
                      <a:pPr algn="ctr" fontAlgn="ctr"/>
                      <a:r>
                        <a:rPr lang="en-US" sz="2000" b="1" i="1" u="none" strike="noStrike" dirty="0">
                          <a:solidFill>
                            <a:srgbClr val="000000"/>
                          </a:solidFill>
                          <a:effectLst/>
                          <a:latin typeface="Cambria"/>
                        </a:rPr>
                        <a:t>Basic Attack Value Versus:</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gridSpan="5">
                  <a:txBody>
                    <a:bodyPr/>
                    <a:lstStyle/>
                    <a:p>
                      <a:pPr algn="ctr" fontAlgn="ctr"/>
                      <a:r>
                        <a:rPr lang="en-US" sz="1800" b="1" i="1" u="none" strike="noStrike" dirty="0">
                          <a:solidFill>
                            <a:srgbClr val="000000"/>
                          </a:solidFill>
                          <a:effectLst/>
                          <a:latin typeface="Cambria"/>
                        </a:rPr>
                        <a:t>Increase/Decrease Modifiers to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73709">
                <a:tc>
                  <a:txBody>
                    <a:bodyPr/>
                    <a:lstStyle/>
                    <a:p>
                      <a:pPr algn="ctr" fontAlgn="ctr"/>
                      <a:r>
                        <a:rPr lang="en-US" sz="2700" b="1" i="1" u="none" strike="noStrike" dirty="0">
                          <a:solidFill>
                            <a:srgbClr val="000000"/>
                          </a:solidFill>
                          <a:effectLst/>
                          <a:latin typeface="Cambria"/>
                        </a:rPr>
                        <a:t>Units</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a:solidFill>
                            <a:srgbClr val="000000"/>
                          </a:solidFill>
                          <a:effectLst/>
                          <a:latin typeface="Cambria"/>
                        </a:rPr>
                        <a:t>IND</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smtClean="0">
                          <a:solidFill>
                            <a:srgbClr val="000000"/>
                          </a:solidFill>
                          <a:effectLst/>
                          <a:latin typeface="Cambria"/>
                        </a:rPr>
                        <a:t>Wizard</a:t>
                      </a:r>
                      <a:endParaRPr lang="en-US" sz="27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412875">
                <a:tc>
                  <a:txBody>
                    <a:bodyPr/>
                    <a:lstStyle/>
                    <a:p>
                      <a:pPr algn="ctr" fontAlgn="ctr"/>
                      <a:r>
                        <a:rPr lang="en-US" sz="2700" b="1" i="0" u="none" strike="noStrike" dirty="0">
                          <a:solidFill>
                            <a:srgbClr val="000000"/>
                          </a:solidFill>
                          <a:effectLst/>
                          <a:latin typeface="Cambria"/>
                        </a:rPr>
                        <a:t>8</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dirty="0">
                          <a:solidFill>
                            <a:srgbClr val="000000"/>
                          </a:solidFill>
                          <a:effectLst/>
                          <a:latin typeface="Cambria"/>
                        </a:rPr>
                        <a:t>10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dirty="0">
                          <a:solidFill>
                            <a:srgbClr val="000000"/>
                          </a:solidFill>
                          <a:effectLst/>
                          <a:latin typeface="Cambria"/>
                        </a:rPr>
                        <a:t>10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1" i="0" u="none" strike="noStrike" dirty="0">
                          <a:solidFill>
                            <a:srgbClr val="000000"/>
                          </a:solidFill>
                          <a:effectLst/>
                          <a:latin typeface="Cambria"/>
                        </a:rPr>
                        <a:t> </a:t>
                      </a:r>
                      <a:r>
                        <a:rPr lang="en-US" sz="2700" b="1" i="0" u="none" strike="noStrike" dirty="0">
                          <a:solidFill>
                            <a:srgbClr val="000000"/>
                          </a:solidFill>
                          <a:effectLst/>
                          <a:latin typeface="Cambria"/>
                        </a:rPr>
                        <a:t>2 x Basic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300" b="1" i="0" u="none" strike="noStrike" dirty="0">
                          <a:solidFill>
                            <a:srgbClr val="000000"/>
                          </a:solidFill>
                          <a:effectLst/>
                          <a:latin typeface="Cambria"/>
                        </a:rPr>
                        <a:t> </a:t>
                      </a:r>
                      <a:r>
                        <a:rPr lang="en-US" sz="2300" b="1" i="0" u="none" strike="noStrike" dirty="0">
                          <a:solidFill>
                            <a:srgbClr val="000000"/>
                          </a:solidFill>
                          <a:effectLst/>
                          <a:latin typeface="Calibri"/>
                        </a:rPr>
                        <a:t>½</a:t>
                      </a:r>
                      <a:r>
                        <a:rPr lang="en-US" sz="2300" b="1" i="0" u="none" strike="noStrike" dirty="0">
                          <a:solidFill>
                            <a:srgbClr val="000000"/>
                          </a:solidFill>
                          <a:effectLst/>
                          <a:latin typeface="Cambria"/>
                        </a:rPr>
                        <a:t> x Basic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1" i="0" u="none" strike="noStrike" dirty="0">
                          <a:solidFill>
                            <a:srgbClr val="000000"/>
                          </a:solidFill>
                          <a:effectLst/>
                          <a:latin typeface="Cambria"/>
                        </a:rPr>
                        <a:t>No Increase or Decrease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1" i="0" u="none" strike="noStrike" dirty="0">
                          <a:solidFill>
                            <a:srgbClr val="000000"/>
                          </a:solidFill>
                          <a:effectLst/>
                          <a:latin typeface="Cambria"/>
                        </a:rPr>
                        <a:t> </a:t>
                      </a:r>
                      <a:r>
                        <a:rPr lang="en-US" sz="2000" b="1" i="0" u="none" strike="noStrike" dirty="0">
                          <a:solidFill>
                            <a:srgbClr val="000000"/>
                          </a:solidFill>
                          <a:effectLst/>
                          <a:latin typeface="Cambria"/>
                        </a:rPr>
                        <a:t>1</a:t>
                      </a:r>
                      <a:r>
                        <a:rPr lang="en-US" sz="2000" b="1" i="0" u="none" strike="noStrike" dirty="0">
                          <a:solidFill>
                            <a:srgbClr val="000000"/>
                          </a:solidFill>
                          <a:effectLst/>
                          <a:latin typeface="Calibri"/>
                        </a:rPr>
                        <a:t>½</a:t>
                      </a:r>
                      <a:r>
                        <a:rPr lang="en-US" sz="2000" b="1" i="0" u="none" strike="noStrike" dirty="0">
                          <a:solidFill>
                            <a:srgbClr val="000000"/>
                          </a:solidFill>
                          <a:effectLst/>
                          <a:latin typeface="Cambria"/>
                        </a:rPr>
                        <a:t> x Basic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300" b="1" i="0" u="none" strike="noStrike" dirty="0">
                          <a:solidFill>
                            <a:srgbClr val="000000"/>
                          </a:solidFill>
                          <a:effectLst/>
                          <a:latin typeface="Cambria"/>
                        </a:rPr>
                        <a:t> </a:t>
                      </a:r>
                      <a:r>
                        <a:rPr lang="en-US" sz="2300" b="1" i="0" u="none" strike="noStrike" dirty="0">
                          <a:solidFill>
                            <a:srgbClr val="000000"/>
                          </a:solidFill>
                          <a:effectLst/>
                          <a:latin typeface="Calibri"/>
                        </a:rPr>
                        <a:t>½</a:t>
                      </a:r>
                      <a:r>
                        <a:rPr lang="en-US" sz="2300" b="1" i="0" u="none" strike="noStrike" dirty="0">
                          <a:solidFill>
                            <a:srgbClr val="000000"/>
                          </a:solidFill>
                          <a:effectLst/>
                          <a:latin typeface="Cambria"/>
                        </a:rPr>
                        <a:t> x Basic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698651693"/>
              </p:ext>
            </p:extLst>
          </p:nvPr>
        </p:nvGraphicFramePr>
        <p:xfrm>
          <a:off x="76202" y="7010402"/>
          <a:ext cx="9814560" cy="675640"/>
        </p:xfrm>
        <a:graphic>
          <a:graphicData uri="http://schemas.openxmlformats.org/drawingml/2006/table">
            <a:tbl>
              <a:tblPr/>
              <a:tblGrid>
                <a:gridCol w="9814560"/>
              </a:tblGrid>
              <a:tr h="675640">
                <a:tc>
                  <a:txBody>
                    <a:bodyPr/>
                    <a:lstStyle/>
                    <a:p>
                      <a:pPr algn="ctr" fontAlgn="ctr"/>
                      <a:r>
                        <a:rPr lang="en-US" sz="2000" b="1" i="0" u="none" strike="noStrike" dirty="0">
                          <a:effectLst/>
                          <a:latin typeface="Cambria"/>
                        </a:rPr>
                        <a:t>MPK = </a:t>
                      </a:r>
                      <a:r>
                        <a:rPr lang="en-US" sz="2000" b="1" i="0" u="none" strike="noStrike" dirty="0" smtClean="0">
                          <a:effectLst/>
                          <a:latin typeface="Cambria"/>
                        </a:rPr>
                        <a:t>(SPELL LEVEL x BASIC </a:t>
                      </a:r>
                      <a:r>
                        <a:rPr lang="en-US" sz="2000" b="1" i="0" u="none" strike="noStrike" dirty="0">
                          <a:effectLst/>
                          <a:latin typeface="Cambria"/>
                        </a:rPr>
                        <a:t>ATTACK VALUE x MODIFIER </a:t>
                      </a:r>
                      <a:r>
                        <a:rPr lang="en-US" sz="2000" b="1" i="0" u="none" strike="noStrike" dirty="0" smtClean="0">
                          <a:effectLst/>
                          <a:latin typeface="Cambria"/>
                        </a:rPr>
                        <a:t>%) </a:t>
                      </a:r>
                      <a:r>
                        <a:rPr lang="en-US" sz="2000" b="1" i="0" u="none" strike="noStrike" dirty="0">
                          <a:effectLst/>
                          <a:latin typeface="Cambria"/>
                        </a:rPr>
                        <a:t>x AVERAGING DIE</a:t>
                      </a:r>
                    </a:p>
                  </a:txBody>
                  <a:tcPr marL="10478" marR="10478"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pic>
        <p:nvPicPr>
          <p:cNvPr id="1026" name="Picture 2" descr="C:\Users\Mark\AppData\Local\Microsoft\Windows\Temporary Internet Files\Content.IE5\EQNZ2GQP\snow[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4585890"/>
            <a:ext cx="715270" cy="73694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ark\AppData\Local\Microsoft\Windows\Temporary Internet Files\Content.IE5\YECI5HQ7\depositphotos_6378330-Vector-dragon[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6840" y="4628928"/>
            <a:ext cx="845233" cy="72542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ark\AppData\Local\Microsoft\Windows\Temporary Internet Files\Content.IE5\9PC461XH\comic-knight-or-soldier-holding-a-sword-and-a-shield-16374-large[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8421" y="4617384"/>
            <a:ext cx="619433" cy="72542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ark\AppData\Local\Microsoft\Windows\Temporary Internet Files\Content.IE5\ALC4FLT9\large-watchtower-brick-33.3-11497[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33063" y="4628928"/>
            <a:ext cx="434176" cy="62179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Mark\AppData\Local\Microsoft\Windows\Temporary Internet Files\Content.IE5\B4EUUI21\5718206198_78e21e2695_z[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12343" y="4577436"/>
            <a:ext cx="542192" cy="7254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Mark\AppData\Local\Microsoft\Windows\Temporary Internet Files\Content.IE5\GV4T8G7Z\480px-Skull-Icon.svg[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27619" y="4577112"/>
            <a:ext cx="804672" cy="8290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ark\AppData\Local\Microsoft\Windows\Temporary Internet Files\Content.IE5\ZBG670BU\beaten_brick_tiled[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35872" y="4784376"/>
            <a:ext cx="402336" cy="4145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370323" y="5290992"/>
            <a:ext cx="937531" cy="244170"/>
          </a:xfrm>
          <a:prstGeom prst="rect">
            <a:avLst/>
          </a:prstGeom>
          <a:noFill/>
        </p:spPr>
        <p:txBody>
          <a:bodyPr wrap="square" lIns="101858" tIns="50929" rIns="101858" bIns="50929" rtlCol="0">
            <a:spAutoFit/>
          </a:bodyPr>
          <a:lstStyle/>
          <a:p>
            <a:pPr algn="ctr"/>
            <a:r>
              <a:rPr lang="en-US" sz="900" dirty="0">
                <a:latin typeface="Cambria" panose="02040503050406030204" pitchFamily="18" charset="0"/>
              </a:rPr>
              <a:t>Heavy Armor</a:t>
            </a:r>
          </a:p>
        </p:txBody>
      </p:sp>
      <p:sp>
        <p:nvSpPr>
          <p:cNvPr id="16" name="TextBox 15"/>
          <p:cNvSpPr txBox="1"/>
          <p:nvPr/>
        </p:nvSpPr>
        <p:spPr>
          <a:xfrm>
            <a:off x="8733064" y="5290992"/>
            <a:ext cx="1157697" cy="244170"/>
          </a:xfrm>
          <a:prstGeom prst="rect">
            <a:avLst/>
          </a:prstGeom>
          <a:noFill/>
        </p:spPr>
        <p:txBody>
          <a:bodyPr wrap="square" lIns="101858" tIns="50929" rIns="101858" bIns="50929" rtlCol="0">
            <a:spAutoFit/>
          </a:bodyPr>
          <a:lstStyle/>
          <a:p>
            <a:pPr algn="ctr"/>
            <a:r>
              <a:rPr lang="en-US" sz="900" dirty="0">
                <a:latin typeface="Cambria" panose="02040503050406030204" pitchFamily="18" charset="0"/>
              </a:rPr>
              <a:t>In Protective Cover</a:t>
            </a:r>
          </a:p>
        </p:txBody>
      </p:sp>
      <p:sp>
        <p:nvSpPr>
          <p:cNvPr id="17" name="TextBox 16"/>
          <p:cNvSpPr txBox="1"/>
          <p:nvPr/>
        </p:nvSpPr>
        <p:spPr>
          <a:xfrm>
            <a:off x="3409114" y="5266677"/>
            <a:ext cx="1317916" cy="244170"/>
          </a:xfrm>
          <a:prstGeom prst="rect">
            <a:avLst/>
          </a:prstGeom>
          <a:noFill/>
        </p:spPr>
        <p:txBody>
          <a:bodyPr wrap="square" lIns="101858" tIns="50929" rIns="101858" bIns="50929" rtlCol="0">
            <a:spAutoFit/>
          </a:bodyPr>
          <a:lstStyle/>
          <a:p>
            <a:pPr algn="ctr"/>
            <a:r>
              <a:rPr lang="en-US" sz="900" dirty="0">
                <a:latin typeface="Cambria" panose="02040503050406030204" pitchFamily="18" charset="0"/>
              </a:rPr>
              <a:t>Cold Beings &amp; Ents</a:t>
            </a:r>
          </a:p>
        </p:txBody>
      </p:sp>
      <p:sp>
        <p:nvSpPr>
          <p:cNvPr id="18" name="TextBox 17"/>
          <p:cNvSpPr txBox="1"/>
          <p:nvPr/>
        </p:nvSpPr>
        <p:spPr>
          <a:xfrm>
            <a:off x="5104545" y="5260251"/>
            <a:ext cx="937531" cy="244170"/>
          </a:xfrm>
          <a:prstGeom prst="rect">
            <a:avLst/>
          </a:prstGeom>
          <a:noFill/>
        </p:spPr>
        <p:txBody>
          <a:bodyPr wrap="square" lIns="101858" tIns="50929" rIns="101858" bIns="50929" rtlCol="0">
            <a:spAutoFit/>
          </a:bodyPr>
          <a:lstStyle/>
          <a:p>
            <a:pPr algn="ctr"/>
            <a:r>
              <a:rPr lang="en-US" sz="900" dirty="0">
                <a:latin typeface="Cambria" panose="02040503050406030204" pitchFamily="18" charset="0"/>
              </a:rPr>
              <a:t>Hot Beings</a:t>
            </a:r>
          </a:p>
        </p:txBody>
      </p:sp>
      <p:sp>
        <p:nvSpPr>
          <p:cNvPr id="19" name="TextBox 18"/>
          <p:cNvSpPr txBox="1"/>
          <p:nvPr/>
        </p:nvSpPr>
        <p:spPr>
          <a:xfrm>
            <a:off x="7561193" y="5290992"/>
            <a:ext cx="937531" cy="244170"/>
          </a:xfrm>
          <a:prstGeom prst="rect">
            <a:avLst/>
          </a:prstGeom>
          <a:noFill/>
        </p:spPr>
        <p:txBody>
          <a:bodyPr wrap="square" lIns="101858" tIns="50929" rIns="101858" bIns="50929" rtlCol="0">
            <a:spAutoFit/>
          </a:bodyPr>
          <a:lstStyle/>
          <a:p>
            <a:pPr algn="ctr"/>
            <a:r>
              <a:rPr lang="en-US" sz="900" dirty="0">
                <a:latin typeface="Cambria" panose="02040503050406030204" pitchFamily="18" charset="0"/>
              </a:rPr>
              <a:t>The Undead</a:t>
            </a:r>
          </a:p>
        </p:txBody>
      </p:sp>
      <p:pic>
        <p:nvPicPr>
          <p:cNvPr id="10" name="Picture 2" descr="C:\Users\Mark\AppData\Local\Microsoft\Windows\Temporary Internet Files\Content.IE5\Z2FQP8SF\7999746744_07677bc9f7_z[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402" y="259080"/>
            <a:ext cx="1600200" cy="362712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Users\Mark\AppData\Local\Microsoft\Windows\Temporary Internet Files\Content.IE5\Z2FQP8SF\7999746744_07677bc9f7_z[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67139" y="259080"/>
            <a:ext cx="1600200" cy="3627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7238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4" name="TextBox 3"/>
          <p:cNvSpPr txBox="1"/>
          <p:nvPr/>
        </p:nvSpPr>
        <p:spPr>
          <a:xfrm>
            <a:off x="2988360" y="152400"/>
            <a:ext cx="4023360" cy="540648"/>
          </a:xfrm>
          <a:prstGeom prst="rect">
            <a:avLst/>
          </a:prstGeom>
          <a:solidFill>
            <a:schemeClr val="bg1"/>
          </a:solidFill>
        </p:spPr>
        <p:txBody>
          <a:bodyPr wrap="square" lIns="101858" tIns="50929" rIns="101858" bIns="50929" rtlCol="0">
            <a:spAutoFit/>
          </a:bodyPr>
          <a:lstStyle/>
          <a:p>
            <a:pPr algn="ctr"/>
            <a:r>
              <a:rPr lang="en-US" sz="2800" b="1" i="1" dirty="0">
                <a:latin typeface="Cambria" panose="02040503050406030204" pitchFamily="18" charset="0"/>
              </a:rPr>
              <a:t>Cold Spell – 2 AC</a:t>
            </a:r>
          </a:p>
        </p:txBody>
      </p:sp>
      <p:graphicFrame>
        <p:nvGraphicFramePr>
          <p:cNvPr id="5" name="Table 4"/>
          <p:cNvGraphicFramePr>
            <a:graphicFrameLocks noGrp="1"/>
          </p:cNvGraphicFramePr>
          <p:nvPr>
            <p:extLst>
              <p:ext uri="{D42A27DB-BD31-4B8C-83A1-F6EECF244321}">
                <p14:modId xmlns:p14="http://schemas.microsoft.com/office/powerpoint/2010/main" val="4273704112"/>
              </p:ext>
            </p:extLst>
          </p:nvPr>
        </p:nvGraphicFramePr>
        <p:xfrm>
          <a:off x="1844040" y="777242"/>
          <a:ext cx="6370320" cy="3365089"/>
        </p:xfrm>
        <a:graphic>
          <a:graphicData uri="http://schemas.openxmlformats.org/drawingml/2006/table">
            <a:tbl>
              <a:tblPr/>
              <a:tblGrid>
                <a:gridCol w="1274064"/>
                <a:gridCol w="1274064"/>
                <a:gridCol w="1274064"/>
                <a:gridCol w="1274064"/>
                <a:gridCol w="1274064"/>
              </a:tblGrid>
              <a:tr h="425323">
                <a:tc>
                  <a:txBody>
                    <a:bodyPr/>
                    <a:lstStyle/>
                    <a:p>
                      <a:pPr algn="l" fontAlgn="b"/>
                      <a:endParaRPr lang="en-US" sz="1600" b="0" i="0" u="none" strike="noStrike" dirty="0">
                        <a:solidFill>
                          <a:srgbClr val="000000"/>
                        </a:solidFill>
                        <a:effectLst/>
                        <a:latin typeface="Calibri"/>
                      </a:endParaRPr>
                    </a:p>
                  </a:txBody>
                  <a:tcPr marL="10478" marR="10478" marT="1079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gridSpan="4">
                  <a:txBody>
                    <a:bodyPr/>
                    <a:lstStyle/>
                    <a:p>
                      <a:pPr algn="ctr" fontAlgn="ctr"/>
                      <a:r>
                        <a:rPr lang="en-US" sz="2700" b="1" i="1" u="none" strike="noStrike" dirty="0">
                          <a:solidFill>
                            <a:srgbClr val="000000"/>
                          </a:solidFill>
                          <a:effectLst/>
                          <a:latin typeface="Cambria"/>
                        </a:rPr>
                        <a:t>Spell Level</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142726">
                <a:tc>
                  <a:txBody>
                    <a:bodyPr/>
                    <a:lstStyle/>
                    <a:p>
                      <a:pPr algn="ctr" fontAlgn="ctr"/>
                      <a:r>
                        <a:rPr lang="en-US" sz="2700" b="1" i="1" u="none" strike="noStrike" dirty="0" err="1" smtClean="0">
                          <a:solidFill>
                            <a:srgbClr val="000000"/>
                          </a:solidFill>
                          <a:effectLst/>
                          <a:latin typeface="Cambria"/>
                        </a:rPr>
                        <a:t>WizardLevel</a:t>
                      </a:r>
                      <a:r>
                        <a:rPr lang="en-US" sz="2700" b="1" i="1" u="none" strike="noStrike" dirty="0" smtClean="0">
                          <a:solidFill>
                            <a:srgbClr val="000000"/>
                          </a:solidFill>
                          <a:effectLst/>
                          <a:latin typeface="Cambria"/>
                        </a:rPr>
                        <a:t> </a:t>
                      </a:r>
                      <a:endParaRPr lang="en-US" sz="27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a:solidFill>
                            <a:srgbClr val="000000"/>
                          </a:solidFill>
                          <a:effectLst/>
                          <a:latin typeface="Cambria"/>
                        </a:rPr>
                        <a:t>0" to 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5" to 10"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10" to 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dirty="0">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3</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0.75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4</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3</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83847562"/>
              </p:ext>
            </p:extLst>
          </p:nvPr>
        </p:nvGraphicFramePr>
        <p:xfrm>
          <a:off x="83816" y="4145283"/>
          <a:ext cx="9806950" cy="2855595"/>
        </p:xfrm>
        <a:graphic>
          <a:graphicData uri="http://schemas.openxmlformats.org/drawingml/2006/table">
            <a:tbl>
              <a:tblPr/>
              <a:tblGrid>
                <a:gridCol w="922024"/>
                <a:gridCol w="922020"/>
                <a:gridCol w="1257300"/>
                <a:gridCol w="1802130"/>
                <a:gridCol w="1225869"/>
                <a:gridCol w="1225869"/>
                <a:gridCol w="1225869"/>
                <a:gridCol w="1225869"/>
              </a:tblGrid>
              <a:tr h="408051">
                <a:tc gridSpan="3">
                  <a:txBody>
                    <a:bodyPr/>
                    <a:lstStyle/>
                    <a:p>
                      <a:pPr algn="ctr" fontAlgn="ctr"/>
                      <a:r>
                        <a:rPr lang="en-US" sz="2000" b="1" i="1" u="none" strike="noStrike" dirty="0">
                          <a:solidFill>
                            <a:srgbClr val="000000"/>
                          </a:solidFill>
                          <a:effectLst/>
                          <a:latin typeface="Cambria"/>
                        </a:rPr>
                        <a:t>Basic Attack Value Versus:</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gridSpan="5">
                  <a:txBody>
                    <a:bodyPr/>
                    <a:lstStyle/>
                    <a:p>
                      <a:pPr algn="ctr" fontAlgn="ctr"/>
                      <a:r>
                        <a:rPr lang="en-US" sz="1800" b="1" i="1" u="none" strike="noStrike" dirty="0">
                          <a:solidFill>
                            <a:srgbClr val="000000"/>
                          </a:solidFill>
                          <a:effectLst/>
                          <a:latin typeface="Cambria"/>
                        </a:rPr>
                        <a:t>Increase/Decrease Modifiers to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73709">
                <a:tc>
                  <a:txBody>
                    <a:bodyPr/>
                    <a:lstStyle/>
                    <a:p>
                      <a:pPr algn="ctr" fontAlgn="ctr"/>
                      <a:r>
                        <a:rPr lang="en-US" sz="2700" b="1" i="1" u="none" strike="noStrike" dirty="0">
                          <a:solidFill>
                            <a:srgbClr val="000000"/>
                          </a:solidFill>
                          <a:effectLst/>
                          <a:latin typeface="Cambria"/>
                        </a:rPr>
                        <a:t>Units</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a:solidFill>
                            <a:srgbClr val="000000"/>
                          </a:solidFill>
                          <a:effectLst/>
                          <a:latin typeface="Cambria"/>
                        </a:rPr>
                        <a:t>IND</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smtClean="0">
                          <a:solidFill>
                            <a:srgbClr val="000000"/>
                          </a:solidFill>
                          <a:effectLst/>
                          <a:latin typeface="Cambria"/>
                        </a:rPr>
                        <a:t>Wizard</a:t>
                      </a:r>
                      <a:endParaRPr lang="en-US" sz="27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473835">
                <a:tc>
                  <a:txBody>
                    <a:bodyPr/>
                    <a:lstStyle/>
                    <a:p>
                      <a:pPr algn="ctr" fontAlgn="ctr"/>
                      <a:r>
                        <a:rPr lang="en-US" sz="2700" b="1" i="0" u="none" strike="noStrike" dirty="0">
                          <a:solidFill>
                            <a:srgbClr val="000000"/>
                          </a:solidFill>
                          <a:effectLst/>
                          <a:latin typeface="Cambria"/>
                        </a:rPr>
                        <a:t>8</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dirty="0" smtClean="0">
                          <a:solidFill>
                            <a:srgbClr val="000000"/>
                          </a:solidFill>
                          <a:effectLst/>
                          <a:latin typeface="Cambria"/>
                        </a:rPr>
                        <a:t>12</a:t>
                      </a:r>
                      <a:endParaRPr lang="en-US" sz="2700" b="1" i="0"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dirty="0">
                          <a:solidFill>
                            <a:srgbClr val="000000"/>
                          </a:solidFill>
                          <a:effectLst/>
                          <a:latin typeface="Cambria"/>
                        </a:rPr>
                        <a:t>10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1" i="0" u="none" strike="noStrike" dirty="0">
                          <a:solidFill>
                            <a:srgbClr val="000000"/>
                          </a:solidFill>
                          <a:effectLst/>
                          <a:latin typeface="Cambria"/>
                        </a:rPr>
                        <a:t> </a:t>
                      </a:r>
                      <a:r>
                        <a:rPr lang="en-US" sz="2800" b="1" i="0" u="none" strike="noStrike" dirty="0" smtClean="0">
                          <a:solidFill>
                            <a:srgbClr val="000000"/>
                          </a:solidFill>
                          <a:effectLst/>
                          <a:latin typeface="+mn-lt"/>
                        </a:rPr>
                        <a:t>½</a:t>
                      </a:r>
                      <a:r>
                        <a:rPr lang="en-US" sz="2800" b="1" i="0" u="none" strike="noStrike" dirty="0" smtClean="0">
                          <a:solidFill>
                            <a:srgbClr val="000000"/>
                          </a:solidFill>
                          <a:effectLst/>
                          <a:latin typeface="Cambria"/>
                        </a:rPr>
                        <a:t> x Basic Attack Value</a:t>
                      </a:r>
                      <a:endParaRPr lang="en-US" sz="2700" b="1" i="0"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1" i="0" u="none" strike="noStrike" dirty="0" smtClean="0">
                          <a:solidFill>
                            <a:srgbClr val="000000"/>
                          </a:solidFill>
                          <a:effectLst/>
                          <a:latin typeface="Cambria"/>
                        </a:rPr>
                        <a:t>2 x Basic Attack Value</a:t>
                      </a:r>
                      <a:endParaRPr lang="en-US" sz="2300" b="1" i="0"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1" i="0" u="none" strike="noStrike" dirty="0">
                          <a:solidFill>
                            <a:srgbClr val="000000"/>
                          </a:solidFill>
                          <a:effectLst/>
                          <a:latin typeface="Cambria"/>
                        </a:rPr>
                        <a:t>No Increase or Decrease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1" i="0" u="none" strike="noStrike" dirty="0">
                          <a:solidFill>
                            <a:srgbClr val="000000"/>
                          </a:solidFill>
                          <a:effectLst/>
                          <a:latin typeface="Cambria"/>
                        </a:rPr>
                        <a:t> </a:t>
                      </a:r>
                      <a:r>
                        <a:rPr lang="en-US" sz="2000" b="1" i="0" u="none" strike="noStrike" dirty="0">
                          <a:solidFill>
                            <a:srgbClr val="000000"/>
                          </a:solidFill>
                          <a:effectLst/>
                          <a:latin typeface="Cambria"/>
                        </a:rPr>
                        <a:t>1</a:t>
                      </a:r>
                      <a:r>
                        <a:rPr lang="en-US" sz="2000" b="1" i="0" u="none" strike="noStrike" dirty="0">
                          <a:solidFill>
                            <a:srgbClr val="000000"/>
                          </a:solidFill>
                          <a:effectLst/>
                          <a:latin typeface="Calibri"/>
                        </a:rPr>
                        <a:t>½</a:t>
                      </a:r>
                      <a:r>
                        <a:rPr lang="en-US" sz="2000" b="1" i="0" u="none" strike="noStrike" dirty="0">
                          <a:solidFill>
                            <a:srgbClr val="000000"/>
                          </a:solidFill>
                          <a:effectLst/>
                          <a:latin typeface="Cambria"/>
                        </a:rPr>
                        <a:t> x Basic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300" b="1" i="0" u="none" strike="noStrike" dirty="0">
                          <a:solidFill>
                            <a:srgbClr val="000000"/>
                          </a:solidFill>
                          <a:effectLst/>
                          <a:latin typeface="Cambria"/>
                        </a:rPr>
                        <a:t> </a:t>
                      </a:r>
                      <a:r>
                        <a:rPr lang="en-US" sz="2300" b="1" i="0" u="none" strike="noStrike" dirty="0">
                          <a:solidFill>
                            <a:srgbClr val="000000"/>
                          </a:solidFill>
                          <a:effectLst/>
                          <a:latin typeface="Calibri"/>
                        </a:rPr>
                        <a:t>½</a:t>
                      </a:r>
                      <a:r>
                        <a:rPr lang="en-US" sz="2300" b="1" i="0" u="none" strike="noStrike" dirty="0">
                          <a:solidFill>
                            <a:srgbClr val="000000"/>
                          </a:solidFill>
                          <a:effectLst/>
                          <a:latin typeface="Cambria"/>
                        </a:rPr>
                        <a:t> x Basic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020988459"/>
              </p:ext>
            </p:extLst>
          </p:nvPr>
        </p:nvGraphicFramePr>
        <p:xfrm>
          <a:off x="76202" y="7010402"/>
          <a:ext cx="9814560" cy="675640"/>
        </p:xfrm>
        <a:graphic>
          <a:graphicData uri="http://schemas.openxmlformats.org/drawingml/2006/table">
            <a:tbl>
              <a:tblPr/>
              <a:tblGrid>
                <a:gridCol w="9814560"/>
              </a:tblGrid>
              <a:tr h="675640">
                <a:tc>
                  <a:txBody>
                    <a:bodyPr/>
                    <a:lstStyle/>
                    <a:p>
                      <a:pPr algn="ctr" fontAlgn="ctr"/>
                      <a:r>
                        <a:rPr lang="en-US" sz="2000" b="1" i="0" u="none" strike="noStrike" dirty="0">
                          <a:effectLst/>
                          <a:latin typeface="Cambria"/>
                        </a:rPr>
                        <a:t>MPK = </a:t>
                      </a:r>
                      <a:r>
                        <a:rPr lang="en-US" sz="2000" b="1" i="0" u="none" strike="noStrike" dirty="0" smtClean="0">
                          <a:effectLst/>
                          <a:latin typeface="Cambria"/>
                        </a:rPr>
                        <a:t>(SPELL LEVEL x BASIC </a:t>
                      </a:r>
                      <a:r>
                        <a:rPr lang="en-US" sz="2000" b="1" i="0" u="none" strike="noStrike" dirty="0">
                          <a:effectLst/>
                          <a:latin typeface="Cambria"/>
                        </a:rPr>
                        <a:t>ATTACK VALUE x MODIFIER </a:t>
                      </a:r>
                      <a:r>
                        <a:rPr lang="en-US" sz="2000" b="1" i="0" u="none" strike="noStrike" dirty="0" smtClean="0">
                          <a:effectLst/>
                          <a:latin typeface="Cambria"/>
                        </a:rPr>
                        <a:t>%) </a:t>
                      </a:r>
                      <a:r>
                        <a:rPr lang="en-US" sz="2000" b="1" i="0" u="none" strike="noStrike" dirty="0">
                          <a:effectLst/>
                          <a:latin typeface="Cambria"/>
                        </a:rPr>
                        <a:t>x AVERAGING DIE</a:t>
                      </a:r>
                    </a:p>
                  </a:txBody>
                  <a:tcPr marL="10478" marR="10478"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pic>
        <p:nvPicPr>
          <p:cNvPr id="1026" name="Picture 2" descr="C:\Users\Mark\AppData\Local\Microsoft\Windows\Temporary Internet Files\Content.IE5\EQNZ2GQP\snow[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4585890"/>
            <a:ext cx="715270" cy="73694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ark\AppData\Local\Microsoft\Windows\Temporary Internet Files\Content.IE5\YECI5HQ7\depositphotos_6378330-Vector-dragon[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6840" y="4628928"/>
            <a:ext cx="845233" cy="72542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ark\AppData\Local\Microsoft\Windows\Temporary Internet Files\Content.IE5\9PC461XH\comic-knight-or-soldier-holding-a-sword-and-a-shield-16374-large[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8421" y="4617384"/>
            <a:ext cx="619433" cy="72542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ark\AppData\Local\Microsoft\Windows\Temporary Internet Files\Content.IE5\ALC4FLT9\large-watchtower-brick-33.3-11497[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33063" y="4628928"/>
            <a:ext cx="434176" cy="62179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Mark\AppData\Local\Microsoft\Windows\Temporary Internet Files\Content.IE5\B4EUUI21\5718206198_78e21e2695_z[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12343" y="4577436"/>
            <a:ext cx="542192" cy="7254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Mark\AppData\Local\Microsoft\Windows\Temporary Internet Files\Content.IE5\GV4T8G7Z\480px-Skull-Icon.svg[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27619" y="4577112"/>
            <a:ext cx="804672" cy="8290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ark\AppData\Local\Microsoft\Windows\Temporary Internet Files\Content.IE5\ZBG670BU\beaten_brick_tiled[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35872" y="4784376"/>
            <a:ext cx="402336" cy="4145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370323" y="5290992"/>
            <a:ext cx="937531" cy="244170"/>
          </a:xfrm>
          <a:prstGeom prst="rect">
            <a:avLst/>
          </a:prstGeom>
          <a:noFill/>
        </p:spPr>
        <p:txBody>
          <a:bodyPr wrap="square" lIns="101858" tIns="50929" rIns="101858" bIns="50929" rtlCol="0">
            <a:spAutoFit/>
          </a:bodyPr>
          <a:lstStyle/>
          <a:p>
            <a:pPr algn="ctr"/>
            <a:r>
              <a:rPr lang="en-US" sz="900" dirty="0">
                <a:latin typeface="Cambria" panose="02040503050406030204" pitchFamily="18" charset="0"/>
              </a:rPr>
              <a:t>Heavy Armor</a:t>
            </a:r>
          </a:p>
        </p:txBody>
      </p:sp>
      <p:sp>
        <p:nvSpPr>
          <p:cNvPr id="16" name="TextBox 15"/>
          <p:cNvSpPr txBox="1"/>
          <p:nvPr/>
        </p:nvSpPr>
        <p:spPr>
          <a:xfrm>
            <a:off x="8733064" y="5290992"/>
            <a:ext cx="1157697" cy="244170"/>
          </a:xfrm>
          <a:prstGeom prst="rect">
            <a:avLst/>
          </a:prstGeom>
          <a:noFill/>
        </p:spPr>
        <p:txBody>
          <a:bodyPr wrap="square" lIns="101858" tIns="50929" rIns="101858" bIns="50929" rtlCol="0">
            <a:spAutoFit/>
          </a:bodyPr>
          <a:lstStyle/>
          <a:p>
            <a:pPr algn="ctr"/>
            <a:r>
              <a:rPr lang="en-US" sz="900" dirty="0">
                <a:latin typeface="Cambria" panose="02040503050406030204" pitchFamily="18" charset="0"/>
              </a:rPr>
              <a:t>In Protective Cover</a:t>
            </a:r>
          </a:p>
        </p:txBody>
      </p:sp>
      <p:sp>
        <p:nvSpPr>
          <p:cNvPr id="17" name="TextBox 16"/>
          <p:cNvSpPr txBox="1"/>
          <p:nvPr/>
        </p:nvSpPr>
        <p:spPr>
          <a:xfrm>
            <a:off x="3409114" y="5266677"/>
            <a:ext cx="1317916" cy="244170"/>
          </a:xfrm>
          <a:prstGeom prst="rect">
            <a:avLst/>
          </a:prstGeom>
          <a:noFill/>
        </p:spPr>
        <p:txBody>
          <a:bodyPr wrap="square" lIns="101858" tIns="50929" rIns="101858" bIns="50929" rtlCol="0">
            <a:spAutoFit/>
          </a:bodyPr>
          <a:lstStyle/>
          <a:p>
            <a:pPr algn="ctr"/>
            <a:r>
              <a:rPr lang="en-US" sz="900" dirty="0">
                <a:latin typeface="Cambria" panose="02040503050406030204" pitchFamily="18" charset="0"/>
              </a:rPr>
              <a:t>Cold Beings &amp; Ents</a:t>
            </a:r>
          </a:p>
        </p:txBody>
      </p:sp>
      <p:sp>
        <p:nvSpPr>
          <p:cNvPr id="18" name="TextBox 17"/>
          <p:cNvSpPr txBox="1"/>
          <p:nvPr/>
        </p:nvSpPr>
        <p:spPr>
          <a:xfrm>
            <a:off x="5104545" y="5260251"/>
            <a:ext cx="937531" cy="244170"/>
          </a:xfrm>
          <a:prstGeom prst="rect">
            <a:avLst/>
          </a:prstGeom>
          <a:noFill/>
        </p:spPr>
        <p:txBody>
          <a:bodyPr wrap="square" lIns="101858" tIns="50929" rIns="101858" bIns="50929" rtlCol="0">
            <a:spAutoFit/>
          </a:bodyPr>
          <a:lstStyle/>
          <a:p>
            <a:pPr algn="ctr"/>
            <a:r>
              <a:rPr lang="en-US" sz="900" dirty="0">
                <a:latin typeface="Cambria" panose="02040503050406030204" pitchFamily="18" charset="0"/>
              </a:rPr>
              <a:t>Hot Beings</a:t>
            </a:r>
          </a:p>
        </p:txBody>
      </p:sp>
      <p:sp>
        <p:nvSpPr>
          <p:cNvPr id="19" name="TextBox 18"/>
          <p:cNvSpPr txBox="1"/>
          <p:nvPr/>
        </p:nvSpPr>
        <p:spPr>
          <a:xfrm>
            <a:off x="7561193" y="5290992"/>
            <a:ext cx="937531" cy="244170"/>
          </a:xfrm>
          <a:prstGeom prst="rect">
            <a:avLst/>
          </a:prstGeom>
          <a:noFill/>
        </p:spPr>
        <p:txBody>
          <a:bodyPr wrap="square" lIns="101858" tIns="50929" rIns="101858" bIns="50929" rtlCol="0">
            <a:spAutoFit/>
          </a:bodyPr>
          <a:lstStyle/>
          <a:p>
            <a:pPr algn="ctr"/>
            <a:r>
              <a:rPr lang="en-US" sz="900" dirty="0">
                <a:latin typeface="Cambria" panose="02040503050406030204" pitchFamily="18" charset="0"/>
              </a:rPr>
              <a:t>The Undead</a:t>
            </a:r>
          </a:p>
        </p:txBody>
      </p:sp>
      <p:pic>
        <p:nvPicPr>
          <p:cNvPr id="2050" name="Picture 2" descr="C:\Users\Mark\AppData\Local\Microsoft\Windows\Temporary Internet Files\Content.IE5\Z2FQP8SF\cloud-306404_640[1].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8601" y="838200"/>
            <a:ext cx="1531455" cy="32004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Users\Mark\AppData\Local\Microsoft\Windows\Temporary Internet Files\Content.IE5\Z2FQP8SF\cloud-306404_640[1].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17231" y="838200"/>
            <a:ext cx="1531455"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8467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4" name="TextBox 3"/>
          <p:cNvSpPr txBox="1"/>
          <p:nvPr/>
        </p:nvSpPr>
        <p:spPr>
          <a:xfrm>
            <a:off x="3011786" y="152400"/>
            <a:ext cx="4023360" cy="540648"/>
          </a:xfrm>
          <a:prstGeom prst="rect">
            <a:avLst/>
          </a:prstGeom>
          <a:solidFill>
            <a:schemeClr val="bg1"/>
          </a:solidFill>
        </p:spPr>
        <p:txBody>
          <a:bodyPr wrap="square" lIns="101858" tIns="50929" rIns="101858" bIns="50929" rtlCol="0">
            <a:spAutoFit/>
          </a:bodyPr>
          <a:lstStyle/>
          <a:p>
            <a:pPr algn="ctr"/>
            <a:r>
              <a:rPr lang="en-US" sz="2800" b="1" i="1" dirty="0">
                <a:solidFill>
                  <a:prstClr val="black"/>
                </a:solidFill>
                <a:latin typeface="Cambria" panose="02040503050406030204" pitchFamily="18" charset="0"/>
              </a:rPr>
              <a:t>Lightning Bolt – 2 AC</a:t>
            </a:r>
          </a:p>
        </p:txBody>
      </p:sp>
      <p:graphicFrame>
        <p:nvGraphicFramePr>
          <p:cNvPr id="5" name="Table 4"/>
          <p:cNvGraphicFramePr>
            <a:graphicFrameLocks noGrp="1"/>
          </p:cNvGraphicFramePr>
          <p:nvPr>
            <p:extLst>
              <p:ext uri="{D42A27DB-BD31-4B8C-83A1-F6EECF244321}">
                <p14:modId xmlns:p14="http://schemas.microsoft.com/office/powerpoint/2010/main" val="626322984"/>
              </p:ext>
            </p:extLst>
          </p:nvPr>
        </p:nvGraphicFramePr>
        <p:xfrm>
          <a:off x="1844040" y="777242"/>
          <a:ext cx="6370320" cy="3365089"/>
        </p:xfrm>
        <a:graphic>
          <a:graphicData uri="http://schemas.openxmlformats.org/drawingml/2006/table">
            <a:tbl>
              <a:tblPr/>
              <a:tblGrid>
                <a:gridCol w="1274064"/>
                <a:gridCol w="1274064"/>
                <a:gridCol w="1274064"/>
                <a:gridCol w="1274064"/>
                <a:gridCol w="1274064"/>
              </a:tblGrid>
              <a:tr h="425323">
                <a:tc>
                  <a:txBody>
                    <a:bodyPr/>
                    <a:lstStyle/>
                    <a:p>
                      <a:pPr algn="l" fontAlgn="b"/>
                      <a:endParaRPr lang="en-US" sz="1600" b="0" i="0" u="none" strike="noStrike" dirty="0">
                        <a:solidFill>
                          <a:srgbClr val="000000"/>
                        </a:solidFill>
                        <a:effectLst/>
                        <a:latin typeface="Calibri"/>
                      </a:endParaRPr>
                    </a:p>
                  </a:txBody>
                  <a:tcPr marL="10478" marR="10478" marT="1079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gridSpan="4">
                  <a:txBody>
                    <a:bodyPr/>
                    <a:lstStyle/>
                    <a:p>
                      <a:pPr algn="ctr" fontAlgn="ctr"/>
                      <a:r>
                        <a:rPr lang="en-US" sz="2700" b="1" i="1" u="none" strike="noStrike" dirty="0">
                          <a:solidFill>
                            <a:srgbClr val="000000"/>
                          </a:solidFill>
                          <a:effectLst/>
                          <a:latin typeface="Cambria"/>
                        </a:rPr>
                        <a:t>Spell Level</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142726">
                <a:tc>
                  <a:txBody>
                    <a:bodyPr/>
                    <a:lstStyle/>
                    <a:p>
                      <a:pPr algn="ctr" fontAlgn="ctr"/>
                      <a:r>
                        <a:rPr lang="en-US" sz="2700" b="1" i="1" u="none" strike="noStrike" dirty="0" smtClean="0">
                          <a:solidFill>
                            <a:srgbClr val="000000"/>
                          </a:solidFill>
                          <a:effectLst/>
                          <a:latin typeface="Cambria"/>
                        </a:rPr>
                        <a:t>Wizard Level</a:t>
                      </a:r>
                      <a:endParaRPr lang="en-US" sz="27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a:solidFill>
                            <a:srgbClr val="000000"/>
                          </a:solidFill>
                          <a:effectLst/>
                          <a:latin typeface="Cambria"/>
                        </a:rPr>
                        <a:t>0" to 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5" to 10"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10" to 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dirty="0">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3</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0.75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4</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3</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021797780"/>
              </p:ext>
            </p:extLst>
          </p:nvPr>
        </p:nvGraphicFramePr>
        <p:xfrm>
          <a:off x="83816" y="4145283"/>
          <a:ext cx="9806950" cy="2855595"/>
        </p:xfrm>
        <a:graphic>
          <a:graphicData uri="http://schemas.openxmlformats.org/drawingml/2006/table">
            <a:tbl>
              <a:tblPr/>
              <a:tblGrid>
                <a:gridCol w="922024"/>
                <a:gridCol w="922020"/>
                <a:gridCol w="1257300"/>
                <a:gridCol w="1802130"/>
                <a:gridCol w="1225869"/>
                <a:gridCol w="1225869"/>
                <a:gridCol w="1225869"/>
                <a:gridCol w="1225869"/>
              </a:tblGrid>
              <a:tr h="408051">
                <a:tc gridSpan="3">
                  <a:txBody>
                    <a:bodyPr/>
                    <a:lstStyle/>
                    <a:p>
                      <a:pPr algn="ctr" fontAlgn="ctr"/>
                      <a:r>
                        <a:rPr lang="en-US" sz="2000" b="1" i="1" u="none" strike="noStrike" dirty="0">
                          <a:solidFill>
                            <a:srgbClr val="000000"/>
                          </a:solidFill>
                          <a:effectLst/>
                          <a:latin typeface="Cambria"/>
                        </a:rPr>
                        <a:t>Basic Attack Value Versus:</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gridSpan="5">
                  <a:txBody>
                    <a:bodyPr/>
                    <a:lstStyle/>
                    <a:p>
                      <a:pPr algn="ctr" fontAlgn="ctr"/>
                      <a:r>
                        <a:rPr lang="en-US" sz="1800" b="1" i="1" u="none" strike="noStrike" dirty="0">
                          <a:solidFill>
                            <a:srgbClr val="000000"/>
                          </a:solidFill>
                          <a:effectLst/>
                          <a:latin typeface="Cambria"/>
                        </a:rPr>
                        <a:t>Increase/Decrease Modifiers to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73709">
                <a:tc>
                  <a:txBody>
                    <a:bodyPr/>
                    <a:lstStyle/>
                    <a:p>
                      <a:pPr algn="ctr" fontAlgn="ctr"/>
                      <a:r>
                        <a:rPr lang="en-US" sz="2700" b="1" i="1" u="none" strike="noStrike" dirty="0">
                          <a:solidFill>
                            <a:srgbClr val="000000"/>
                          </a:solidFill>
                          <a:effectLst/>
                          <a:latin typeface="Cambria"/>
                        </a:rPr>
                        <a:t>Units</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a:solidFill>
                            <a:srgbClr val="000000"/>
                          </a:solidFill>
                          <a:effectLst/>
                          <a:latin typeface="Cambria"/>
                        </a:rPr>
                        <a:t>IND</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smtClean="0">
                          <a:solidFill>
                            <a:srgbClr val="000000"/>
                          </a:solidFill>
                          <a:effectLst/>
                          <a:latin typeface="Cambria"/>
                        </a:rPr>
                        <a:t>Wizard</a:t>
                      </a:r>
                      <a:endParaRPr lang="en-US" sz="27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473835">
                <a:tc>
                  <a:txBody>
                    <a:bodyPr/>
                    <a:lstStyle/>
                    <a:p>
                      <a:pPr algn="ctr" fontAlgn="ctr"/>
                      <a:r>
                        <a:rPr lang="en-US" sz="2700" b="1" i="0" u="none" strike="noStrike" dirty="0">
                          <a:solidFill>
                            <a:srgbClr val="000000"/>
                          </a:solidFill>
                          <a:effectLst/>
                          <a:latin typeface="Cambria"/>
                        </a:rPr>
                        <a:t>8</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dirty="0" smtClean="0">
                          <a:solidFill>
                            <a:srgbClr val="000000"/>
                          </a:solidFill>
                          <a:effectLst/>
                          <a:latin typeface="Cambria"/>
                        </a:rPr>
                        <a:t>12</a:t>
                      </a:r>
                      <a:endParaRPr lang="en-US" sz="2700" b="1" i="0"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dirty="0">
                          <a:solidFill>
                            <a:srgbClr val="000000"/>
                          </a:solidFill>
                          <a:effectLst/>
                          <a:latin typeface="Cambria"/>
                        </a:rPr>
                        <a:t>10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smtClean="0">
                          <a:solidFill>
                            <a:srgbClr val="000000"/>
                          </a:solidFill>
                          <a:effectLst/>
                          <a:latin typeface="Cambria"/>
                        </a:rPr>
                        <a:t>No Increase or Decrease</a:t>
                      </a:r>
                      <a:endParaRPr lang="en-US" sz="1600" b="1" i="0"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18824"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Cambria"/>
                          <a:ea typeface="+mn-ea"/>
                          <a:cs typeface="+mn-cs"/>
                        </a:rPr>
                        <a:t>No Increase or Decrease</a:t>
                      </a:r>
                      <a:endParaRPr kumimoji="0" lang="en-US" sz="1600" b="1" i="0" u="none" strike="noStrike" kern="1200" cap="none" spc="0" normalizeH="0" baseline="0" noProof="0" dirty="0">
                        <a:ln>
                          <a:noFill/>
                        </a:ln>
                        <a:solidFill>
                          <a:srgbClr val="000000"/>
                        </a:solidFill>
                        <a:effectLst/>
                        <a:uLnTx/>
                        <a:uFillTx/>
                        <a:latin typeface="Cambria"/>
                        <a:ea typeface="+mn-ea"/>
                        <a:cs typeface="+mn-cs"/>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18824" rtl="0" eaLnBrk="1" fontAlgn="ctr"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srgbClr val="000000"/>
                          </a:solidFill>
                          <a:effectLst/>
                          <a:uLnTx/>
                          <a:uFillTx/>
                          <a:latin typeface="Cambria"/>
                          <a:ea typeface="+mn-ea"/>
                          <a:cs typeface="+mn-cs"/>
                        </a:rPr>
                        <a:t>2 x Basic Attack Value</a:t>
                      </a:r>
                      <a:endParaRPr kumimoji="0" lang="en-US" sz="2300" b="1" i="0" u="none" strike="noStrike" kern="1200" cap="none" spc="0" normalizeH="0" baseline="0" noProof="0" dirty="0">
                        <a:ln>
                          <a:noFill/>
                        </a:ln>
                        <a:solidFill>
                          <a:srgbClr val="000000"/>
                        </a:solidFill>
                        <a:effectLst/>
                        <a:uLnTx/>
                        <a:uFillTx/>
                        <a:latin typeface="Cambria"/>
                        <a:ea typeface="+mn-ea"/>
                        <a:cs typeface="+mn-cs"/>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1" i="0" u="none" strike="noStrike" dirty="0">
                          <a:solidFill>
                            <a:srgbClr val="000000"/>
                          </a:solidFill>
                          <a:effectLst/>
                          <a:latin typeface="Cambria"/>
                        </a:rPr>
                        <a:t> </a:t>
                      </a:r>
                      <a:r>
                        <a:rPr lang="en-US" sz="2000" b="1" i="0" u="none" strike="noStrike" dirty="0">
                          <a:solidFill>
                            <a:srgbClr val="000000"/>
                          </a:solidFill>
                          <a:effectLst/>
                          <a:latin typeface="Cambria"/>
                        </a:rPr>
                        <a:t>1</a:t>
                      </a:r>
                      <a:r>
                        <a:rPr lang="en-US" sz="2000" b="1" i="0" u="none" strike="noStrike" dirty="0">
                          <a:solidFill>
                            <a:srgbClr val="000000"/>
                          </a:solidFill>
                          <a:effectLst/>
                          <a:latin typeface="Calibri"/>
                        </a:rPr>
                        <a:t>½</a:t>
                      </a:r>
                      <a:r>
                        <a:rPr lang="en-US" sz="2000" b="1" i="0" u="none" strike="noStrike" dirty="0">
                          <a:solidFill>
                            <a:srgbClr val="000000"/>
                          </a:solidFill>
                          <a:effectLst/>
                          <a:latin typeface="Cambria"/>
                        </a:rPr>
                        <a:t> x Basic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300" b="1" i="0" u="none" strike="noStrike" dirty="0">
                          <a:solidFill>
                            <a:srgbClr val="000000"/>
                          </a:solidFill>
                          <a:effectLst/>
                          <a:latin typeface="Cambria"/>
                        </a:rPr>
                        <a:t> </a:t>
                      </a:r>
                      <a:r>
                        <a:rPr lang="en-US" sz="2300" b="1" i="0" u="none" strike="noStrike" dirty="0">
                          <a:solidFill>
                            <a:srgbClr val="000000"/>
                          </a:solidFill>
                          <a:effectLst/>
                          <a:latin typeface="Calibri"/>
                        </a:rPr>
                        <a:t>½</a:t>
                      </a:r>
                      <a:r>
                        <a:rPr lang="en-US" sz="2300" b="1" i="0" u="none" strike="noStrike" dirty="0">
                          <a:solidFill>
                            <a:srgbClr val="000000"/>
                          </a:solidFill>
                          <a:effectLst/>
                          <a:latin typeface="Cambria"/>
                        </a:rPr>
                        <a:t> x Basic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817002463"/>
              </p:ext>
            </p:extLst>
          </p:nvPr>
        </p:nvGraphicFramePr>
        <p:xfrm>
          <a:off x="76202" y="7010402"/>
          <a:ext cx="9814560" cy="675640"/>
        </p:xfrm>
        <a:graphic>
          <a:graphicData uri="http://schemas.openxmlformats.org/drawingml/2006/table">
            <a:tbl>
              <a:tblPr/>
              <a:tblGrid>
                <a:gridCol w="9814560"/>
              </a:tblGrid>
              <a:tr h="675640">
                <a:tc>
                  <a:txBody>
                    <a:bodyPr/>
                    <a:lstStyle/>
                    <a:p>
                      <a:pPr algn="ctr" fontAlgn="ctr"/>
                      <a:r>
                        <a:rPr lang="en-US" sz="2000" b="1" i="0" u="none" strike="noStrike" dirty="0">
                          <a:effectLst/>
                          <a:latin typeface="Cambria"/>
                        </a:rPr>
                        <a:t>MPK = </a:t>
                      </a:r>
                      <a:r>
                        <a:rPr lang="en-US" sz="2000" b="1" i="0" u="none" strike="noStrike" dirty="0" smtClean="0">
                          <a:effectLst/>
                          <a:latin typeface="Cambria"/>
                        </a:rPr>
                        <a:t>(SPELL LEVEL x BASIC </a:t>
                      </a:r>
                      <a:r>
                        <a:rPr lang="en-US" sz="2000" b="1" i="0" u="none" strike="noStrike" dirty="0">
                          <a:effectLst/>
                          <a:latin typeface="Cambria"/>
                        </a:rPr>
                        <a:t>ATTACK VALUE x MODIFIER </a:t>
                      </a:r>
                      <a:r>
                        <a:rPr lang="en-US" sz="2000" b="1" i="0" u="none" strike="noStrike" dirty="0" smtClean="0">
                          <a:effectLst/>
                          <a:latin typeface="Cambria"/>
                        </a:rPr>
                        <a:t>%) </a:t>
                      </a:r>
                      <a:r>
                        <a:rPr lang="en-US" sz="2000" b="1" i="0" u="none" strike="noStrike" dirty="0">
                          <a:effectLst/>
                          <a:latin typeface="Cambria"/>
                        </a:rPr>
                        <a:t>x AVERAGING DIE</a:t>
                      </a:r>
                    </a:p>
                  </a:txBody>
                  <a:tcPr marL="10478" marR="10478"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pic>
        <p:nvPicPr>
          <p:cNvPr id="1026" name="Picture 2" descr="C:\Users\Mark\AppData\Local\Microsoft\Windows\Temporary Internet Files\Content.IE5\EQNZ2GQP\snow[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4585890"/>
            <a:ext cx="715270" cy="73694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ark\AppData\Local\Microsoft\Windows\Temporary Internet Files\Content.IE5\YECI5HQ7\depositphotos_6378330-Vector-dragon[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6840" y="4628928"/>
            <a:ext cx="845233" cy="72542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ark\AppData\Local\Microsoft\Windows\Temporary Internet Files\Content.IE5\9PC461XH\comic-knight-or-soldier-holding-a-sword-and-a-shield-16374-large[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8421" y="4617384"/>
            <a:ext cx="619433" cy="72542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ark\AppData\Local\Microsoft\Windows\Temporary Internet Files\Content.IE5\ALC4FLT9\large-watchtower-brick-33.3-11497[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33063" y="4628928"/>
            <a:ext cx="434176" cy="62179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Mark\AppData\Local\Microsoft\Windows\Temporary Internet Files\Content.IE5\B4EUUI21\5718206198_78e21e2695_z[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12343" y="4577436"/>
            <a:ext cx="542192" cy="7254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Mark\AppData\Local\Microsoft\Windows\Temporary Internet Files\Content.IE5\GV4T8G7Z\480px-Skull-Icon.svg[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27619" y="4577112"/>
            <a:ext cx="804672" cy="8290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ark\AppData\Local\Microsoft\Windows\Temporary Internet Files\Content.IE5\ZBG670BU\beaten_brick_tiled[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35872" y="4784376"/>
            <a:ext cx="402336" cy="4145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370323" y="5290992"/>
            <a:ext cx="937531" cy="244170"/>
          </a:xfrm>
          <a:prstGeom prst="rect">
            <a:avLst/>
          </a:prstGeom>
          <a:noFill/>
        </p:spPr>
        <p:txBody>
          <a:bodyPr wrap="square" lIns="101858" tIns="50929" rIns="101858" bIns="50929" rtlCol="0">
            <a:spAutoFit/>
          </a:bodyPr>
          <a:lstStyle/>
          <a:p>
            <a:pPr algn="ctr"/>
            <a:r>
              <a:rPr lang="en-US" sz="900" dirty="0">
                <a:solidFill>
                  <a:prstClr val="black"/>
                </a:solidFill>
                <a:latin typeface="Cambria" panose="02040503050406030204" pitchFamily="18" charset="0"/>
              </a:rPr>
              <a:t>Heavy Armor</a:t>
            </a:r>
          </a:p>
        </p:txBody>
      </p:sp>
      <p:sp>
        <p:nvSpPr>
          <p:cNvPr id="16" name="TextBox 15"/>
          <p:cNvSpPr txBox="1"/>
          <p:nvPr/>
        </p:nvSpPr>
        <p:spPr>
          <a:xfrm>
            <a:off x="8733064" y="5290992"/>
            <a:ext cx="1157697" cy="244170"/>
          </a:xfrm>
          <a:prstGeom prst="rect">
            <a:avLst/>
          </a:prstGeom>
          <a:noFill/>
        </p:spPr>
        <p:txBody>
          <a:bodyPr wrap="square" lIns="101858" tIns="50929" rIns="101858" bIns="50929" rtlCol="0">
            <a:spAutoFit/>
          </a:bodyPr>
          <a:lstStyle/>
          <a:p>
            <a:pPr algn="ctr"/>
            <a:r>
              <a:rPr lang="en-US" sz="900" dirty="0">
                <a:solidFill>
                  <a:prstClr val="black"/>
                </a:solidFill>
                <a:latin typeface="Cambria" panose="02040503050406030204" pitchFamily="18" charset="0"/>
              </a:rPr>
              <a:t>In Protective Cover</a:t>
            </a:r>
          </a:p>
        </p:txBody>
      </p:sp>
      <p:sp>
        <p:nvSpPr>
          <p:cNvPr id="17" name="TextBox 16"/>
          <p:cNvSpPr txBox="1"/>
          <p:nvPr/>
        </p:nvSpPr>
        <p:spPr>
          <a:xfrm>
            <a:off x="3409114" y="5266677"/>
            <a:ext cx="1317916" cy="244170"/>
          </a:xfrm>
          <a:prstGeom prst="rect">
            <a:avLst/>
          </a:prstGeom>
          <a:noFill/>
        </p:spPr>
        <p:txBody>
          <a:bodyPr wrap="square" lIns="101858" tIns="50929" rIns="101858" bIns="50929" rtlCol="0">
            <a:spAutoFit/>
          </a:bodyPr>
          <a:lstStyle/>
          <a:p>
            <a:pPr algn="ctr"/>
            <a:r>
              <a:rPr lang="en-US" sz="900" dirty="0">
                <a:solidFill>
                  <a:prstClr val="black"/>
                </a:solidFill>
                <a:latin typeface="Cambria" panose="02040503050406030204" pitchFamily="18" charset="0"/>
              </a:rPr>
              <a:t>Cold Beings &amp; Ents</a:t>
            </a:r>
          </a:p>
        </p:txBody>
      </p:sp>
      <p:sp>
        <p:nvSpPr>
          <p:cNvPr id="18" name="TextBox 17"/>
          <p:cNvSpPr txBox="1"/>
          <p:nvPr/>
        </p:nvSpPr>
        <p:spPr>
          <a:xfrm>
            <a:off x="5104545" y="5260251"/>
            <a:ext cx="937531" cy="244170"/>
          </a:xfrm>
          <a:prstGeom prst="rect">
            <a:avLst/>
          </a:prstGeom>
          <a:noFill/>
        </p:spPr>
        <p:txBody>
          <a:bodyPr wrap="square" lIns="101858" tIns="50929" rIns="101858" bIns="50929" rtlCol="0">
            <a:spAutoFit/>
          </a:bodyPr>
          <a:lstStyle/>
          <a:p>
            <a:pPr algn="ctr"/>
            <a:r>
              <a:rPr lang="en-US" sz="900" dirty="0">
                <a:solidFill>
                  <a:prstClr val="black"/>
                </a:solidFill>
                <a:latin typeface="Cambria" panose="02040503050406030204" pitchFamily="18" charset="0"/>
              </a:rPr>
              <a:t>Hot Beings</a:t>
            </a:r>
          </a:p>
        </p:txBody>
      </p:sp>
      <p:sp>
        <p:nvSpPr>
          <p:cNvPr id="19" name="TextBox 18"/>
          <p:cNvSpPr txBox="1"/>
          <p:nvPr/>
        </p:nvSpPr>
        <p:spPr>
          <a:xfrm>
            <a:off x="7561193" y="5290992"/>
            <a:ext cx="937531" cy="244170"/>
          </a:xfrm>
          <a:prstGeom prst="rect">
            <a:avLst/>
          </a:prstGeom>
          <a:noFill/>
        </p:spPr>
        <p:txBody>
          <a:bodyPr wrap="square" lIns="101858" tIns="50929" rIns="101858" bIns="50929" rtlCol="0">
            <a:spAutoFit/>
          </a:bodyPr>
          <a:lstStyle/>
          <a:p>
            <a:pPr algn="ctr"/>
            <a:r>
              <a:rPr lang="en-US" sz="900" dirty="0">
                <a:solidFill>
                  <a:prstClr val="black"/>
                </a:solidFill>
                <a:latin typeface="Cambria" panose="02040503050406030204" pitchFamily="18" charset="0"/>
              </a:rPr>
              <a:t>The Undead</a:t>
            </a:r>
          </a:p>
        </p:txBody>
      </p:sp>
      <p:pic>
        <p:nvPicPr>
          <p:cNvPr id="11" name="Picture 3" descr="C:\Users\Mark\AppData\Local\Microsoft\Windows\Temporary Internet Files\Content.IE5\EQNZ2GQP\lightning-305555_640[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7201" y="775678"/>
            <a:ext cx="1188721" cy="3110525"/>
          </a:xfrm>
          <a:prstGeom prst="rect">
            <a:avLst/>
          </a:prstGeom>
          <a:solidFill>
            <a:schemeClr val="tx1"/>
          </a:solidFill>
        </p:spPr>
      </p:pic>
      <p:pic>
        <p:nvPicPr>
          <p:cNvPr id="22" name="Picture 3" descr="C:\Users\Mark\AppData\Local\Microsoft\Windows\Temporary Internet Files\Content.IE5\EQNZ2GQP\lightning-305555_640[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21323" y="775678"/>
            <a:ext cx="1188721" cy="3110525"/>
          </a:xfrm>
          <a:prstGeom prst="rect">
            <a:avLst/>
          </a:prstGeom>
          <a:solidFill>
            <a:schemeClr val="tx1"/>
          </a:solidFill>
        </p:spPr>
      </p:pic>
    </p:spTree>
    <p:extLst>
      <p:ext uri="{BB962C8B-B14F-4D97-AF65-F5344CB8AC3E}">
        <p14:creationId xmlns:p14="http://schemas.microsoft.com/office/powerpoint/2010/main" val="2544940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4" name="TextBox 3"/>
          <p:cNvSpPr txBox="1"/>
          <p:nvPr/>
        </p:nvSpPr>
        <p:spPr>
          <a:xfrm>
            <a:off x="3017520" y="152400"/>
            <a:ext cx="4023360" cy="540648"/>
          </a:xfrm>
          <a:prstGeom prst="rect">
            <a:avLst/>
          </a:prstGeom>
          <a:solidFill>
            <a:schemeClr val="bg1"/>
          </a:solidFill>
        </p:spPr>
        <p:txBody>
          <a:bodyPr wrap="square" lIns="101858" tIns="50929" rIns="101858" bIns="50929" rtlCol="0">
            <a:spAutoFit/>
          </a:bodyPr>
          <a:lstStyle/>
          <a:p>
            <a:pPr algn="ctr"/>
            <a:r>
              <a:rPr lang="en-US" sz="2800" b="1" i="1" dirty="0">
                <a:solidFill>
                  <a:prstClr val="black"/>
                </a:solidFill>
                <a:latin typeface="Cambria" panose="02040503050406030204" pitchFamily="18" charset="0"/>
              </a:rPr>
              <a:t>Mega-Blast – 3 AC</a:t>
            </a:r>
          </a:p>
        </p:txBody>
      </p:sp>
      <p:graphicFrame>
        <p:nvGraphicFramePr>
          <p:cNvPr id="5" name="Table 4"/>
          <p:cNvGraphicFramePr>
            <a:graphicFrameLocks noGrp="1"/>
          </p:cNvGraphicFramePr>
          <p:nvPr>
            <p:extLst>
              <p:ext uri="{D42A27DB-BD31-4B8C-83A1-F6EECF244321}">
                <p14:modId xmlns:p14="http://schemas.microsoft.com/office/powerpoint/2010/main" val="3767769037"/>
              </p:ext>
            </p:extLst>
          </p:nvPr>
        </p:nvGraphicFramePr>
        <p:xfrm>
          <a:off x="1844040" y="777242"/>
          <a:ext cx="6370320" cy="3365089"/>
        </p:xfrm>
        <a:graphic>
          <a:graphicData uri="http://schemas.openxmlformats.org/drawingml/2006/table">
            <a:tbl>
              <a:tblPr/>
              <a:tblGrid>
                <a:gridCol w="1274064"/>
                <a:gridCol w="1274064"/>
                <a:gridCol w="1274064"/>
                <a:gridCol w="1274064"/>
                <a:gridCol w="1274064"/>
              </a:tblGrid>
              <a:tr h="425323">
                <a:tc>
                  <a:txBody>
                    <a:bodyPr/>
                    <a:lstStyle/>
                    <a:p>
                      <a:pPr algn="l" fontAlgn="b"/>
                      <a:endParaRPr lang="en-US" sz="1600" b="0" i="0" u="none" strike="noStrike" dirty="0">
                        <a:solidFill>
                          <a:srgbClr val="000000"/>
                        </a:solidFill>
                        <a:effectLst/>
                        <a:latin typeface="Calibri"/>
                      </a:endParaRPr>
                    </a:p>
                  </a:txBody>
                  <a:tcPr marL="10478" marR="10478" marT="1079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gridSpan="4">
                  <a:txBody>
                    <a:bodyPr/>
                    <a:lstStyle/>
                    <a:p>
                      <a:pPr algn="ctr" fontAlgn="ctr"/>
                      <a:r>
                        <a:rPr lang="en-US" sz="2700" b="1" i="1" u="none" strike="noStrike" dirty="0">
                          <a:solidFill>
                            <a:srgbClr val="000000"/>
                          </a:solidFill>
                          <a:effectLst/>
                          <a:latin typeface="Cambria"/>
                        </a:rPr>
                        <a:t>Spell Level</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142726">
                <a:tc>
                  <a:txBody>
                    <a:bodyPr/>
                    <a:lstStyle/>
                    <a:p>
                      <a:pPr algn="ctr" fontAlgn="ctr"/>
                      <a:r>
                        <a:rPr lang="en-US" sz="2700" b="1" i="1" u="none" strike="noStrike" dirty="0" smtClean="0">
                          <a:solidFill>
                            <a:srgbClr val="000000"/>
                          </a:solidFill>
                          <a:effectLst/>
                          <a:latin typeface="Cambria"/>
                        </a:rPr>
                        <a:t>Wizard Level</a:t>
                      </a:r>
                      <a:endParaRPr lang="en-US" sz="27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a:solidFill>
                            <a:srgbClr val="000000"/>
                          </a:solidFill>
                          <a:effectLst/>
                          <a:latin typeface="Cambria"/>
                        </a:rPr>
                        <a:t>0" to 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5" to 10"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10" to 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a:solidFill>
                            <a:srgbClr val="000000"/>
                          </a:solidFill>
                          <a:effectLst/>
                          <a:latin typeface="Calibri"/>
                        </a:rPr>
                        <a:t>&gt;</a:t>
                      </a:r>
                      <a:r>
                        <a:rPr lang="en-US" sz="2700" b="1" i="1" u="none" strike="noStrike">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dirty="0">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1.25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3</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1.5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0.75</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49260">
                <a:tc>
                  <a:txBody>
                    <a:bodyPr/>
                    <a:lstStyle/>
                    <a:p>
                      <a:pPr algn="ctr" fontAlgn="ctr"/>
                      <a:r>
                        <a:rPr lang="en-US" sz="2700" b="0" i="0" u="none" strike="noStrike">
                          <a:solidFill>
                            <a:srgbClr val="000000"/>
                          </a:solidFill>
                          <a:effectLst/>
                          <a:latin typeface="Cambria"/>
                        </a:rPr>
                        <a:t>4</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3</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2</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a:solidFill>
                            <a:srgbClr val="000000"/>
                          </a:solidFill>
                          <a:effectLst/>
                          <a:latin typeface="Cambria"/>
                        </a:rPr>
                        <a:t>1</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0" i="0" u="none" strike="noStrike" dirty="0">
                          <a:solidFill>
                            <a:srgbClr val="000000"/>
                          </a:solidFill>
                          <a:effectLst/>
                          <a:latin typeface="Cambria"/>
                        </a:rPr>
                        <a:t>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58197359"/>
              </p:ext>
            </p:extLst>
          </p:nvPr>
        </p:nvGraphicFramePr>
        <p:xfrm>
          <a:off x="83816" y="4145282"/>
          <a:ext cx="9806950" cy="2794635"/>
        </p:xfrm>
        <a:graphic>
          <a:graphicData uri="http://schemas.openxmlformats.org/drawingml/2006/table">
            <a:tbl>
              <a:tblPr/>
              <a:tblGrid>
                <a:gridCol w="922024"/>
                <a:gridCol w="922020"/>
                <a:gridCol w="1257300"/>
                <a:gridCol w="1802130"/>
                <a:gridCol w="1225869"/>
                <a:gridCol w="1225869"/>
                <a:gridCol w="1225869"/>
                <a:gridCol w="1225869"/>
              </a:tblGrid>
              <a:tr h="408051">
                <a:tc gridSpan="3">
                  <a:txBody>
                    <a:bodyPr/>
                    <a:lstStyle/>
                    <a:p>
                      <a:pPr algn="ctr" fontAlgn="ctr"/>
                      <a:r>
                        <a:rPr lang="en-US" sz="2000" b="1" i="1" u="none" strike="noStrike" dirty="0">
                          <a:solidFill>
                            <a:srgbClr val="000000"/>
                          </a:solidFill>
                          <a:effectLst/>
                          <a:latin typeface="Cambria"/>
                        </a:rPr>
                        <a:t>Basic Attack Value Versus:</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gridSpan="5">
                  <a:txBody>
                    <a:bodyPr/>
                    <a:lstStyle/>
                    <a:p>
                      <a:pPr algn="ctr" fontAlgn="ctr"/>
                      <a:r>
                        <a:rPr lang="en-US" sz="1800" b="1" i="1" u="none" strike="noStrike" dirty="0">
                          <a:solidFill>
                            <a:srgbClr val="000000"/>
                          </a:solidFill>
                          <a:effectLst/>
                          <a:latin typeface="Cambria"/>
                        </a:rPr>
                        <a:t>Increase/Decrease Modifiers to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73709">
                <a:tc>
                  <a:txBody>
                    <a:bodyPr/>
                    <a:lstStyle/>
                    <a:p>
                      <a:pPr algn="ctr" fontAlgn="ctr"/>
                      <a:r>
                        <a:rPr lang="en-US" sz="2700" b="1" i="1" u="none" strike="noStrike" dirty="0">
                          <a:solidFill>
                            <a:srgbClr val="000000"/>
                          </a:solidFill>
                          <a:effectLst/>
                          <a:latin typeface="Cambria"/>
                        </a:rPr>
                        <a:t>Units</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a:solidFill>
                            <a:srgbClr val="000000"/>
                          </a:solidFill>
                          <a:effectLst/>
                          <a:latin typeface="Cambria"/>
                        </a:rPr>
                        <a:t>IND</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1" u="none" strike="noStrike" dirty="0" smtClean="0">
                          <a:solidFill>
                            <a:srgbClr val="000000"/>
                          </a:solidFill>
                          <a:effectLst/>
                          <a:latin typeface="Cambria"/>
                        </a:rPr>
                        <a:t>Wizard</a:t>
                      </a:r>
                      <a:endParaRPr lang="en-US" sz="27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n-US" sz="1600" b="1" i="1"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412875">
                <a:tc>
                  <a:txBody>
                    <a:bodyPr/>
                    <a:lstStyle/>
                    <a:p>
                      <a:pPr algn="ctr" fontAlgn="ctr"/>
                      <a:r>
                        <a:rPr lang="en-US" sz="2700" b="1" i="0" u="none" strike="noStrike" dirty="0" smtClean="0">
                          <a:solidFill>
                            <a:srgbClr val="000000"/>
                          </a:solidFill>
                          <a:effectLst/>
                          <a:latin typeface="Cambria"/>
                        </a:rPr>
                        <a:t>10</a:t>
                      </a:r>
                      <a:endParaRPr lang="en-US" sz="2700" b="1" i="0"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dirty="0" smtClean="0">
                          <a:solidFill>
                            <a:srgbClr val="000000"/>
                          </a:solidFill>
                          <a:effectLst/>
                          <a:latin typeface="Cambria"/>
                        </a:rPr>
                        <a:t>14</a:t>
                      </a:r>
                      <a:endParaRPr lang="en-US" sz="2700" b="1" i="0"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700" b="1" i="0" u="none" strike="noStrike" dirty="0">
                          <a:solidFill>
                            <a:srgbClr val="000000"/>
                          </a:solidFill>
                          <a:effectLst/>
                          <a:latin typeface="Cambria"/>
                        </a:rPr>
                        <a:t>10</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smtClean="0">
                          <a:solidFill>
                            <a:srgbClr val="000000"/>
                          </a:solidFill>
                          <a:effectLst/>
                          <a:latin typeface="Cambria"/>
                        </a:rPr>
                        <a:t>No Increase or Decrease</a:t>
                      </a:r>
                      <a:endParaRPr lang="en-US" sz="1600" b="1" i="0" u="none" strike="noStrike" dirty="0">
                        <a:solidFill>
                          <a:srgbClr val="000000"/>
                        </a:solidFill>
                        <a:effectLst/>
                        <a:latin typeface="Cambria"/>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18824"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Cambria"/>
                          <a:ea typeface="+mn-ea"/>
                          <a:cs typeface="+mn-cs"/>
                        </a:rPr>
                        <a:t>No Increase or Decrease</a:t>
                      </a:r>
                      <a:endParaRPr kumimoji="0" lang="en-US" sz="1600" b="1" i="0" u="none" strike="noStrike" kern="1200" cap="none" spc="0" normalizeH="0" baseline="0" noProof="0" dirty="0">
                        <a:ln>
                          <a:noFill/>
                        </a:ln>
                        <a:solidFill>
                          <a:srgbClr val="000000"/>
                        </a:solidFill>
                        <a:effectLst/>
                        <a:uLnTx/>
                        <a:uFillTx/>
                        <a:latin typeface="Cambria"/>
                        <a:ea typeface="+mn-ea"/>
                        <a:cs typeface="+mn-cs"/>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18824"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Cambria"/>
                          <a:ea typeface="+mn-ea"/>
                          <a:cs typeface="+mn-cs"/>
                        </a:rPr>
                        <a:t>No Increase or Decrease</a:t>
                      </a:r>
                      <a:endParaRPr kumimoji="0" lang="en-US" sz="1600" b="1" i="0" u="none" strike="noStrike" kern="1200" cap="none" spc="0" normalizeH="0" baseline="0" noProof="0" dirty="0">
                        <a:ln>
                          <a:noFill/>
                        </a:ln>
                        <a:solidFill>
                          <a:srgbClr val="000000"/>
                        </a:solidFill>
                        <a:effectLst/>
                        <a:uLnTx/>
                        <a:uFillTx/>
                        <a:latin typeface="Cambria"/>
                        <a:ea typeface="+mn-ea"/>
                        <a:cs typeface="+mn-cs"/>
                      </a:endParaRP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1" i="0" u="none" strike="noStrike" dirty="0">
                          <a:solidFill>
                            <a:srgbClr val="000000"/>
                          </a:solidFill>
                          <a:effectLst/>
                          <a:latin typeface="Cambria"/>
                        </a:rPr>
                        <a:t> </a:t>
                      </a:r>
                      <a:r>
                        <a:rPr lang="en-US" sz="2000" b="1" i="0" u="none" strike="noStrike" dirty="0" smtClean="0">
                          <a:solidFill>
                            <a:srgbClr val="000000"/>
                          </a:solidFill>
                          <a:effectLst/>
                          <a:latin typeface="Cambria"/>
                        </a:rPr>
                        <a:t>2</a:t>
                      </a:r>
                      <a:r>
                        <a:rPr lang="en-US" sz="2000" b="1" i="0" u="none" strike="noStrike" dirty="0" smtClean="0">
                          <a:solidFill>
                            <a:srgbClr val="000000"/>
                          </a:solidFill>
                          <a:effectLst/>
                          <a:latin typeface="Calibri"/>
                        </a:rPr>
                        <a:t>½</a:t>
                      </a:r>
                      <a:r>
                        <a:rPr lang="en-US" sz="2000" b="1" i="0" u="none" strike="noStrike" dirty="0" smtClean="0">
                          <a:solidFill>
                            <a:srgbClr val="000000"/>
                          </a:solidFill>
                          <a:effectLst/>
                          <a:latin typeface="Cambria"/>
                        </a:rPr>
                        <a:t> </a:t>
                      </a:r>
                      <a:r>
                        <a:rPr lang="en-US" sz="2000" b="1" i="0" u="none" strike="noStrike" dirty="0">
                          <a:solidFill>
                            <a:srgbClr val="000000"/>
                          </a:solidFill>
                          <a:effectLst/>
                          <a:latin typeface="Cambria"/>
                        </a:rPr>
                        <a:t>x Basic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300" b="1" i="0" u="none" strike="noStrike" dirty="0">
                          <a:solidFill>
                            <a:srgbClr val="000000"/>
                          </a:solidFill>
                          <a:effectLst/>
                          <a:latin typeface="Cambria"/>
                        </a:rPr>
                        <a:t> </a:t>
                      </a:r>
                      <a:r>
                        <a:rPr lang="en-US" sz="2300" b="1" i="0" u="none" strike="noStrike" dirty="0">
                          <a:solidFill>
                            <a:srgbClr val="000000"/>
                          </a:solidFill>
                          <a:effectLst/>
                          <a:latin typeface="Calibri"/>
                        </a:rPr>
                        <a:t>½</a:t>
                      </a:r>
                      <a:r>
                        <a:rPr lang="en-US" sz="2300" b="1" i="0" u="none" strike="noStrike" dirty="0">
                          <a:solidFill>
                            <a:srgbClr val="000000"/>
                          </a:solidFill>
                          <a:effectLst/>
                          <a:latin typeface="Cambria"/>
                        </a:rPr>
                        <a:t> x Basic Attack Value</a:t>
                      </a:r>
                    </a:p>
                  </a:txBody>
                  <a:tcPr marL="10478" marR="10478" marT="107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552323440"/>
              </p:ext>
            </p:extLst>
          </p:nvPr>
        </p:nvGraphicFramePr>
        <p:xfrm>
          <a:off x="76202" y="7010402"/>
          <a:ext cx="9814560" cy="675640"/>
        </p:xfrm>
        <a:graphic>
          <a:graphicData uri="http://schemas.openxmlformats.org/drawingml/2006/table">
            <a:tbl>
              <a:tblPr/>
              <a:tblGrid>
                <a:gridCol w="9814560"/>
              </a:tblGrid>
              <a:tr h="675640">
                <a:tc>
                  <a:txBody>
                    <a:bodyPr/>
                    <a:lstStyle/>
                    <a:p>
                      <a:pPr algn="ctr" fontAlgn="ctr"/>
                      <a:r>
                        <a:rPr lang="en-US" sz="2000" b="1" i="0" u="none" strike="noStrike" dirty="0">
                          <a:effectLst/>
                          <a:latin typeface="Cambria"/>
                        </a:rPr>
                        <a:t>MPK = </a:t>
                      </a:r>
                      <a:r>
                        <a:rPr lang="en-US" sz="2000" b="1" i="0" u="none" strike="noStrike" dirty="0" smtClean="0">
                          <a:effectLst/>
                          <a:latin typeface="Cambria"/>
                        </a:rPr>
                        <a:t>(SPELL LEVEL x BASIC </a:t>
                      </a:r>
                      <a:r>
                        <a:rPr lang="en-US" sz="2000" b="1" i="0" u="none" strike="noStrike" dirty="0">
                          <a:effectLst/>
                          <a:latin typeface="Cambria"/>
                        </a:rPr>
                        <a:t>ATTACK VALUE x MODIFIER </a:t>
                      </a:r>
                      <a:r>
                        <a:rPr lang="en-US" sz="2000" b="1" i="0" u="none" strike="noStrike" dirty="0" smtClean="0">
                          <a:effectLst/>
                          <a:latin typeface="Cambria"/>
                        </a:rPr>
                        <a:t>%) </a:t>
                      </a:r>
                      <a:r>
                        <a:rPr lang="en-US" sz="2000" b="1" i="0" u="none" strike="noStrike" dirty="0">
                          <a:effectLst/>
                          <a:latin typeface="Cambria"/>
                        </a:rPr>
                        <a:t>x AVERAGING DIE</a:t>
                      </a:r>
                    </a:p>
                  </a:txBody>
                  <a:tcPr marL="10478" marR="10478"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pic>
        <p:nvPicPr>
          <p:cNvPr id="1026" name="Picture 2" descr="C:\Users\Mark\AppData\Local\Microsoft\Windows\Temporary Internet Files\Content.IE5\EQNZ2GQP\snow[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4585890"/>
            <a:ext cx="715270" cy="73694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ark\AppData\Local\Microsoft\Windows\Temporary Internet Files\Content.IE5\YECI5HQ7\depositphotos_6378330-Vector-dragon[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6840" y="4628928"/>
            <a:ext cx="845233" cy="72542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ark\AppData\Local\Microsoft\Windows\Temporary Internet Files\Content.IE5\9PC461XH\comic-knight-or-soldier-holding-a-sword-and-a-shield-16374-large[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8421" y="4617384"/>
            <a:ext cx="619433" cy="72542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ark\AppData\Local\Microsoft\Windows\Temporary Internet Files\Content.IE5\ALC4FLT9\large-watchtower-brick-33.3-11497[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33063" y="4628928"/>
            <a:ext cx="434176" cy="62179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Mark\AppData\Local\Microsoft\Windows\Temporary Internet Files\Content.IE5\B4EUUI21\5718206198_78e21e2695_z[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12343" y="4577436"/>
            <a:ext cx="542192" cy="7254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Mark\AppData\Local\Microsoft\Windows\Temporary Internet Files\Content.IE5\GV4T8G7Z\480px-Skull-Icon.svg[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27619" y="4577112"/>
            <a:ext cx="804672" cy="8290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ark\AppData\Local\Microsoft\Windows\Temporary Internet Files\Content.IE5\ZBG670BU\beaten_brick_tiled[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35872" y="4784376"/>
            <a:ext cx="402336" cy="4145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370323" y="5290992"/>
            <a:ext cx="937531" cy="244170"/>
          </a:xfrm>
          <a:prstGeom prst="rect">
            <a:avLst/>
          </a:prstGeom>
          <a:noFill/>
        </p:spPr>
        <p:txBody>
          <a:bodyPr wrap="square" lIns="101858" tIns="50929" rIns="101858" bIns="50929" rtlCol="0">
            <a:spAutoFit/>
          </a:bodyPr>
          <a:lstStyle/>
          <a:p>
            <a:pPr algn="ctr"/>
            <a:r>
              <a:rPr lang="en-US" sz="900" dirty="0">
                <a:solidFill>
                  <a:prstClr val="black"/>
                </a:solidFill>
                <a:latin typeface="Cambria" panose="02040503050406030204" pitchFamily="18" charset="0"/>
              </a:rPr>
              <a:t>Heavy Armor</a:t>
            </a:r>
          </a:p>
        </p:txBody>
      </p:sp>
      <p:sp>
        <p:nvSpPr>
          <p:cNvPr id="16" name="TextBox 15"/>
          <p:cNvSpPr txBox="1"/>
          <p:nvPr/>
        </p:nvSpPr>
        <p:spPr>
          <a:xfrm>
            <a:off x="8733064" y="5290992"/>
            <a:ext cx="1157697" cy="244170"/>
          </a:xfrm>
          <a:prstGeom prst="rect">
            <a:avLst/>
          </a:prstGeom>
          <a:noFill/>
        </p:spPr>
        <p:txBody>
          <a:bodyPr wrap="square" lIns="101858" tIns="50929" rIns="101858" bIns="50929" rtlCol="0">
            <a:spAutoFit/>
          </a:bodyPr>
          <a:lstStyle/>
          <a:p>
            <a:pPr algn="ctr"/>
            <a:r>
              <a:rPr lang="en-US" sz="900" dirty="0">
                <a:solidFill>
                  <a:prstClr val="black"/>
                </a:solidFill>
                <a:latin typeface="Cambria" panose="02040503050406030204" pitchFamily="18" charset="0"/>
              </a:rPr>
              <a:t>In Protective Cover</a:t>
            </a:r>
          </a:p>
        </p:txBody>
      </p:sp>
      <p:sp>
        <p:nvSpPr>
          <p:cNvPr id="17" name="TextBox 16"/>
          <p:cNvSpPr txBox="1"/>
          <p:nvPr/>
        </p:nvSpPr>
        <p:spPr>
          <a:xfrm>
            <a:off x="3409114" y="5266677"/>
            <a:ext cx="1317916" cy="244170"/>
          </a:xfrm>
          <a:prstGeom prst="rect">
            <a:avLst/>
          </a:prstGeom>
          <a:noFill/>
        </p:spPr>
        <p:txBody>
          <a:bodyPr wrap="square" lIns="101858" tIns="50929" rIns="101858" bIns="50929" rtlCol="0">
            <a:spAutoFit/>
          </a:bodyPr>
          <a:lstStyle/>
          <a:p>
            <a:pPr algn="ctr"/>
            <a:r>
              <a:rPr lang="en-US" sz="900" dirty="0">
                <a:solidFill>
                  <a:prstClr val="black"/>
                </a:solidFill>
                <a:latin typeface="Cambria" panose="02040503050406030204" pitchFamily="18" charset="0"/>
              </a:rPr>
              <a:t>Cold Beings &amp; Ents</a:t>
            </a:r>
          </a:p>
        </p:txBody>
      </p:sp>
      <p:sp>
        <p:nvSpPr>
          <p:cNvPr id="18" name="TextBox 17"/>
          <p:cNvSpPr txBox="1"/>
          <p:nvPr/>
        </p:nvSpPr>
        <p:spPr>
          <a:xfrm>
            <a:off x="5104545" y="5260251"/>
            <a:ext cx="937531" cy="244170"/>
          </a:xfrm>
          <a:prstGeom prst="rect">
            <a:avLst/>
          </a:prstGeom>
          <a:noFill/>
        </p:spPr>
        <p:txBody>
          <a:bodyPr wrap="square" lIns="101858" tIns="50929" rIns="101858" bIns="50929" rtlCol="0">
            <a:spAutoFit/>
          </a:bodyPr>
          <a:lstStyle/>
          <a:p>
            <a:pPr algn="ctr"/>
            <a:r>
              <a:rPr lang="en-US" sz="900" dirty="0">
                <a:solidFill>
                  <a:prstClr val="black"/>
                </a:solidFill>
                <a:latin typeface="Cambria" panose="02040503050406030204" pitchFamily="18" charset="0"/>
              </a:rPr>
              <a:t>Hot Beings</a:t>
            </a:r>
          </a:p>
        </p:txBody>
      </p:sp>
      <p:sp>
        <p:nvSpPr>
          <p:cNvPr id="19" name="TextBox 18"/>
          <p:cNvSpPr txBox="1"/>
          <p:nvPr/>
        </p:nvSpPr>
        <p:spPr>
          <a:xfrm>
            <a:off x="7561193" y="5290992"/>
            <a:ext cx="937531" cy="244170"/>
          </a:xfrm>
          <a:prstGeom prst="rect">
            <a:avLst/>
          </a:prstGeom>
          <a:noFill/>
        </p:spPr>
        <p:txBody>
          <a:bodyPr wrap="square" lIns="101858" tIns="50929" rIns="101858" bIns="50929" rtlCol="0">
            <a:spAutoFit/>
          </a:bodyPr>
          <a:lstStyle/>
          <a:p>
            <a:pPr algn="ctr"/>
            <a:r>
              <a:rPr lang="en-US" sz="900" dirty="0">
                <a:solidFill>
                  <a:prstClr val="black"/>
                </a:solidFill>
                <a:latin typeface="Cambria" panose="02040503050406030204" pitchFamily="18" charset="0"/>
              </a:rPr>
              <a:t>The Undead</a:t>
            </a:r>
          </a:p>
        </p:txBody>
      </p:sp>
      <p:pic>
        <p:nvPicPr>
          <p:cNvPr id="2050" name="Picture 2" descr="C:\Users\Mark\AppData\Local\Microsoft\Windows\Temporary Internet Files\Content.IE5\EN2TFWSZ\cartoon-explosion-wham-7163369[1].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2402" y="775676"/>
            <a:ext cx="1600200" cy="318672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Users\Mark\AppData\Local\Microsoft\Windows\Temporary Internet Files\Content.IE5\EN2TFWSZ\cartoon-explosion-wham-7163369[1].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90562" y="801800"/>
            <a:ext cx="1600200" cy="3186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33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3017520" y="259080"/>
            <a:ext cx="4023360" cy="540648"/>
          </a:xfrm>
          <a:prstGeom prst="rect">
            <a:avLst/>
          </a:prstGeom>
          <a:solidFill>
            <a:schemeClr val="bg1"/>
          </a:solidFill>
        </p:spPr>
        <p:txBody>
          <a:bodyPr wrap="square" lIns="101858" tIns="50929" rIns="101858" bIns="50929" rtlCol="0">
            <a:spAutoFit/>
          </a:bodyPr>
          <a:lstStyle/>
          <a:p>
            <a:pPr algn="ctr"/>
            <a:r>
              <a:rPr lang="en-US" sz="2800" b="1" i="1" dirty="0">
                <a:solidFill>
                  <a:prstClr val="black"/>
                </a:solidFill>
                <a:latin typeface="Cambria" panose="02040503050406030204" pitchFamily="18" charset="0"/>
              </a:rPr>
              <a:t>Nullify – 1 to 4 AC</a:t>
            </a:r>
          </a:p>
        </p:txBody>
      </p:sp>
      <p:graphicFrame>
        <p:nvGraphicFramePr>
          <p:cNvPr id="7" name="Table 6"/>
          <p:cNvGraphicFramePr>
            <a:graphicFrameLocks noGrp="1"/>
          </p:cNvGraphicFramePr>
          <p:nvPr>
            <p:extLst>
              <p:ext uri="{D42A27DB-BD31-4B8C-83A1-F6EECF244321}">
                <p14:modId xmlns:p14="http://schemas.microsoft.com/office/powerpoint/2010/main" val="331154443"/>
              </p:ext>
            </p:extLst>
          </p:nvPr>
        </p:nvGraphicFramePr>
        <p:xfrm>
          <a:off x="152400" y="2590803"/>
          <a:ext cx="9829800" cy="5105400"/>
        </p:xfrm>
        <a:graphic>
          <a:graphicData uri="http://schemas.openxmlformats.org/drawingml/2006/table">
            <a:tbl>
              <a:tblPr/>
              <a:tblGrid>
                <a:gridCol w="9829800"/>
              </a:tblGrid>
              <a:tr h="5105400">
                <a:tc>
                  <a:txBody>
                    <a:bodyPr/>
                    <a:lstStyle/>
                    <a:p>
                      <a:pPr marL="0" marR="0">
                        <a:spcBef>
                          <a:spcPts val="0"/>
                        </a:spcBef>
                        <a:spcAft>
                          <a:spcPts val="0"/>
                        </a:spcAft>
                      </a:pPr>
                      <a:r>
                        <a:rPr lang="en-US" sz="3200" i="1" dirty="0" smtClean="0">
                          <a:effectLst/>
                          <a:latin typeface="Cambria"/>
                          <a:ea typeface="Calibri"/>
                          <a:cs typeface="Times New Roman"/>
                        </a:rPr>
                        <a:t>Nullify (1-4 AC)</a:t>
                      </a:r>
                      <a:r>
                        <a:rPr lang="en-US" sz="3200" dirty="0" smtClean="0">
                          <a:effectLst/>
                          <a:latin typeface="Cambria"/>
                          <a:ea typeface="Calibri"/>
                          <a:cs typeface="Times New Roman"/>
                        </a:rPr>
                        <a:t> reduces the MPK an incoming Attack Spell by 50%/2 AC used</a:t>
                      </a:r>
                      <a:r>
                        <a:rPr lang="en-US" sz="3200" baseline="0" dirty="0" smtClean="0">
                          <a:effectLst/>
                          <a:latin typeface="Cambria"/>
                          <a:ea typeface="Calibri"/>
                          <a:cs typeface="Times New Roman"/>
                        </a:rPr>
                        <a:t> or </a:t>
                      </a:r>
                      <a:r>
                        <a:rPr lang="en-US" sz="3200" dirty="0" smtClean="0">
                          <a:effectLst/>
                          <a:latin typeface="Cambria"/>
                          <a:ea typeface="Calibri"/>
                          <a:cs typeface="Times New Roman"/>
                        </a:rPr>
                        <a:t>limit a General Spell by the same # of AC</a:t>
                      </a:r>
                      <a:r>
                        <a:rPr lang="en-US" sz="3200" baseline="0" dirty="0" smtClean="0">
                          <a:effectLst/>
                          <a:latin typeface="Cambria"/>
                          <a:ea typeface="Calibri"/>
                          <a:cs typeface="Times New Roman"/>
                        </a:rPr>
                        <a:t> – as</a:t>
                      </a:r>
                      <a:r>
                        <a:rPr lang="en-US" sz="3200" dirty="0" smtClean="0">
                          <a:effectLst/>
                          <a:latin typeface="Cambria"/>
                          <a:ea typeface="Times New Roman"/>
                          <a:cs typeface="Times New Roman"/>
                        </a:rPr>
                        <a:t> a </a:t>
                      </a:r>
                      <a:r>
                        <a:rPr lang="en-US" sz="3200" i="1" dirty="0" smtClean="0">
                          <a:effectLst/>
                          <a:latin typeface="Cambria"/>
                          <a:ea typeface="Times New Roman"/>
                          <a:cs typeface="Times New Roman"/>
                        </a:rPr>
                        <a:t>Nullify</a:t>
                      </a:r>
                      <a:r>
                        <a:rPr lang="en-US" sz="3200" dirty="0" smtClean="0">
                          <a:effectLst/>
                          <a:latin typeface="Cambria"/>
                          <a:ea typeface="Times New Roman"/>
                          <a:cs typeface="Times New Roman"/>
                        </a:rPr>
                        <a:t> depends on the #</a:t>
                      </a:r>
                      <a:r>
                        <a:rPr lang="en-US" sz="3200" baseline="0" dirty="0" smtClean="0">
                          <a:effectLst/>
                          <a:latin typeface="Cambria"/>
                          <a:ea typeface="Times New Roman"/>
                          <a:cs typeface="Times New Roman"/>
                        </a:rPr>
                        <a:t> </a:t>
                      </a:r>
                      <a:r>
                        <a:rPr lang="en-US" sz="3200" dirty="0" smtClean="0">
                          <a:effectLst/>
                          <a:latin typeface="Cambria"/>
                          <a:ea typeface="Times New Roman"/>
                          <a:cs typeface="Times New Roman"/>
                        </a:rPr>
                        <a:t>of AC its caster uses to throw it, and the type of incoming spell. A 3</a:t>
                      </a:r>
                      <a:r>
                        <a:rPr lang="en-US" sz="3200" baseline="0" dirty="0" smtClean="0">
                          <a:effectLst/>
                          <a:latin typeface="Cambria"/>
                          <a:ea typeface="Times New Roman"/>
                          <a:cs typeface="Times New Roman"/>
                        </a:rPr>
                        <a:t> AC </a:t>
                      </a:r>
                      <a:r>
                        <a:rPr lang="en-US" sz="3200" i="1" dirty="0" smtClean="0">
                          <a:effectLst/>
                          <a:latin typeface="Cambria"/>
                          <a:ea typeface="Times New Roman"/>
                          <a:cs typeface="Times New Roman"/>
                        </a:rPr>
                        <a:t>Nullify</a:t>
                      </a:r>
                      <a:r>
                        <a:rPr lang="en-US" sz="3200" i="1" baseline="0" dirty="0" smtClean="0">
                          <a:effectLst/>
                          <a:latin typeface="Cambria"/>
                          <a:ea typeface="Times New Roman"/>
                          <a:cs typeface="Times New Roman"/>
                        </a:rPr>
                        <a:t> </a:t>
                      </a:r>
                      <a:r>
                        <a:rPr lang="en-US" sz="3200" i="0" baseline="0" dirty="0" smtClean="0">
                          <a:effectLst/>
                          <a:latin typeface="Cambria"/>
                          <a:ea typeface="Times New Roman"/>
                          <a:cs typeface="Times New Roman"/>
                        </a:rPr>
                        <a:t>can disperse a swarm.  </a:t>
                      </a:r>
                      <a:r>
                        <a:rPr lang="en-US" sz="3200" dirty="0" smtClean="0">
                          <a:effectLst/>
                          <a:latin typeface="Cambria"/>
                          <a:ea typeface="Times New Roman"/>
                          <a:cs typeface="Times New Roman"/>
                        </a:rPr>
                        <a:t>The Wizard must announce the #</a:t>
                      </a:r>
                      <a:r>
                        <a:rPr lang="en-US" sz="3200" baseline="0" dirty="0" smtClean="0">
                          <a:effectLst/>
                          <a:latin typeface="Cambria"/>
                          <a:ea typeface="Times New Roman"/>
                          <a:cs typeface="Times New Roman"/>
                        </a:rPr>
                        <a:t> </a:t>
                      </a:r>
                      <a:r>
                        <a:rPr lang="en-US" sz="3200" dirty="0" smtClean="0">
                          <a:effectLst/>
                          <a:latin typeface="Cambria"/>
                          <a:ea typeface="Times New Roman"/>
                          <a:cs typeface="Times New Roman"/>
                        </a:rPr>
                        <a:t>of AC used and play this Spell Card before the Attack Spell is rolled for or the General Spell takes effect. </a:t>
                      </a:r>
                      <a:r>
                        <a:rPr kumimoji="0" lang="en-US" sz="3200" b="0" i="1" u="none" strike="noStrike" kern="1200" cap="none" spc="0" normalizeH="0" baseline="0" noProof="0" dirty="0" smtClean="0">
                          <a:ln>
                            <a:noFill/>
                          </a:ln>
                          <a:solidFill>
                            <a:prstClr val="black"/>
                          </a:solidFill>
                          <a:effectLst/>
                          <a:uLnTx/>
                          <a:uFillTx/>
                          <a:latin typeface="Cambria"/>
                          <a:ea typeface="Times New Roman"/>
                          <a:cs typeface="Times New Roman"/>
                        </a:rPr>
                        <a:t>Nullify </a:t>
                      </a:r>
                      <a:r>
                        <a:rPr kumimoji="0" lang="en-US" sz="3200" b="0" i="0" u="none" strike="noStrike" kern="1200" cap="none" spc="0" normalizeH="0" baseline="0" noProof="0" dirty="0" smtClean="0">
                          <a:ln>
                            <a:noFill/>
                          </a:ln>
                          <a:solidFill>
                            <a:prstClr val="black"/>
                          </a:solidFill>
                          <a:effectLst/>
                          <a:uLnTx/>
                          <a:uFillTx/>
                          <a:latin typeface="Cambria"/>
                          <a:ea typeface="Times New Roman"/>
                          <a:cs typeface="Times New Roman"/>
                        </a:rPr>
                        <a:t>cannot be used on </a:t>
                      </a:r>
                      <a:r>
                        <a:rPr kumimoji="0" lang="en-US" sz="3200" b="0" i="1" u="none" strike="noStrike" kern="1200" cap="none" spc="0" normalizeH="0" baseline="0" noProof="0" dirty="0" smtClean="0">
                          <a:ln>
                            <a:noFill/>
                          </a:ln>
                          <a:solidFill>
                            <a:prstClr val="black"/>
                          </a:solidFill>
                          <a:effectLst/>
                          <a:uLnTx/>
                          <a:uFillTx/>
                          <a:latin typeface="Cambria"/>
                          <a:ea typeface="Times New Roman"/>
                          <a:cs typeface="Times New Roman"/>
                        </a:rPr>
                        <a:t>Fly</a:t>
                      </a:r>
                      <a:r>
                        <a:rPr kumimoji="0" lang="en-US" sz="3200" b="0" i="0" u="none" strike="noStrike" kern="1200" cap="none" spc="0" normalizeH="0" baseline="0" noProof="0" dirty="0" smtClean="0">
                          <a:ln>
                            <a:noFill/>
                          </a:ln>
                          <a:solidFill>
                            <a:prstClr val="black"/>
                          </a:solidFill>
                          <a:effectLst/>
                          <a:uLnTx/>
                          <a:uFillTx/>
                          <a:latin typeface="Cambria"/>
                          <a:ea typeface="Times New Roman"/>
                          <a:cs typeface="Times New Roman"/>
                        </a:rPr>
                        <a:t>, </a:t>
                      </a:r>
                      <a:r>
                        <a:rPr kumimoji="0" lang="en-US" sz="3200" b="0" i="1" u="none" strike="noStrike" kern="1200" cap="none" spc="0" normalizeH="0" baseline="0" noProof="0" dirty="0" smtClean="0">
                          <a:ln>
                            <a:noFill/>
                          </a:ln>
                          <a:solidFill>
                            <a:prstClr val="black"/>
                          </a:solidFill>
                          <a:effectLst/>
                          <a:uLnTx/>
                          <a:uFillTx/>
                          <a:latin typeface="Cambria"/>
                          <a:ea typeface="Times New Roman"/>
                          <a:cs typeface="Times New Roman"/>
                        </a:rPr>
                        <a:t>His Master’s Voice</a:t>
                      </a:r>
                      <a:r>
                        <a:rPr kumimoji="0" lang="en-US" sz="3200" b="0" i="0" u="none" strike="noStrike" kern="1200" cap="none" spc="0" normalizeH="0" baseline="0" noProof="0" dirty="0" smtClean="0">
                          <a:ln>
                            <a:noFill/>
                          </a:ln>
                          <a:solidFill>
                            <a:prstClr val="black"/>
                          </a:solidFill>
                          <a:effectLst/>
                          <a:uLnTx/>
                          <a:uFillTx/>
                          <a:latin typeface="Cambria"/>
                          <a:ea typeface="Times New Roman"/>
                          <a:cs typeface="Times New Roman"/>
                        </a:rPr>
                        <a:t>, </a:t>
                      </a:r>
                      <a:r>
                        <a:rPr kumimoji="0" lang="en-US" sz="3200" b="0" i="1" u="none" strike="noStrike" kern="1200" cap="none" spc="0" normalizeH="0" baseline="0" noProof="0" dirty="0" smtClean="0">
                          <a:ln>
                            <a:noFill/>
                          </a:ln>
                          <a:solidFill>
                            <a:prstClr val="black"/>
                          </a:solidFill>
                          <a:effectLst/>
                          <a:uLnTx/>
                          <a:uFillTx/>
                          <a:latin typeface="Cambria"/>
                          <a:ea typeface="Times New Roman"/>
                          <a:cs typeface="Times New Roman"/>
                        </a:rPr>
                        <a:t>Wild Pitch</a:t>
                      </a:r>
                      <a:r>
                        <a:rPr kumimoji="0" lang="en-US" sz="3200" b="0" i="0" u="none" strike="noStrike" kern="1200" cap="none" spc="0" normalizeH="0" baseline="0" noProof="0" dirty="0" smtClean="0">
                          <a:ln>
                            <a:noFill/>
                          </a:ln>
                          <a:solidFill>
                            <a:prstClr val="black"/>
                          </a:solidFill>
                          <a:effectLst/>
                          <a:uLnTx/>
                          <a:uFillTx/>
                          <a:latin typeface="Cambria"/>
                          <a:ea typeface="Times New Roman"/>
                          <a:cs typeface="Times New Roman"/>
                        </a:rPr>
                        <a:t>, </a:t>
                      </a:r>
                      <a:r>
                        <a:rPr kumimoji="0" lang="en-US" sz="3200" b="0" i="1" u="none" strike="noStrike" kern="1200" cap="none" spc="0" normalizeH="0" baseline="0" noProof="0" dirty="0" smtClean="0">
                          <a:ln>
                            <a:noFill/>
                          </a:ln>
                          <a:solidFill>
                            <a:prstClr val="black"/>
                          </a:solidFill>
                          <a:effectLst/>
                          <a:uLnTx/>
                          <a:uFillTx/>
                          <a:latin typeface="Cambria"/>
                          <a:ea typeface="Times New Roman"/>
                          <a:cs typeface="Times New Roman"/>
                        </a:rPr>
                        <a:t>Suck It Up Sunshine</a:t>
                      </a:r>
                      <a:r>
                        <a:rPr kumimoji="0" lang="en-US" sz="3200" b="0" i="0" u="none" strike="noStrike" kern="1200" cap="none" spc="0" normalizeH="0" baseline="0" noProof="0" dirty="0" smtClean="0">
                          <a:ln>
                            <a:noFill/>
                          </a:ln>
                          <a:solidFill>
                            <a:prstClr val="black"/>
                          </a:solidFill>
                          <a:effectLst/>
                          <a:uLnTx/>
                          <a:uFillTx/>
                          <a:latin typeface="Cambria"/>
                          <a:ea typeface="Times New Roman"/>
                          <a:cs typeface="Times New Roman"/>
                        </a:rPr>
                        <a:t>, </a:t>
                      </a:r>
                      <a:r>
                        <a:rPr kumimoji="0" lang="en-US" sz="3200" b="0" i="1" u="none" strike="noStrike" kern="1200" cap="none" spc="0" normalizeH="0" baseline="0" noProof="0" dirty="0" smtClean="0">
                          <a:ln>
                            <a:noFill/>
                          </a:ln>
                          <a:solidFill>
                            <a:prstClr val="black"/>
                          </a:solidFill>
                          <a:effectLst/>
                          <a:uLnTx/>
                          <a:uFillTx/>
                          <a:latin typeface="Cambria"/>
                          <a:ea typeface="Times New Roman"/>
                          <a:cs typeface="Times New Roman"/>
                        </a:rPr>
                        <a:t>Don’t Worry, Be Happy</a:t>
                      </a:r>
                      <a:r>
                        <a:rPr kumimoji="0" lang="en-US" sz="3200" b="0" i="0" u="none" strike="noStrike" kern="1200" cap="none" spc="0" normalizeH="0" baseline="0" noProof="0" dirty="0" smtClean="0">
                          <a:ln>
                            <a:noFill/>
                          </a:ln>
                          <a:solidFill>
                            <a:prstClr val="black"/>
                          </a:solidFill>
                          <a:effectLst/>
                          <a:uLnTx/>
                          <a:uFillTx/>
                          <a:latin typeface="Cambria"/>
                          <a:ea typeface="Times New Roman"/>
                          <a:cs typeface="Times New Roman"/>
                        </a:rPr>
                        <a:t>, or another </a:t>
                      </a:r>
                      <a:r>
                        <a:rPr kumimoji="0" lang="en-US" sz="3200" b="0" i="1" u="none" strike="noStrike" kern="1200" cap="none" spc="0" normalizeH="0" baseline="0" noProof="0" dirty="0" smtClean="0">
                          <a:ln>
                            <a:noFill/>
                          </a:ln>
                          <a:solidFill>
                            <a:prstClr val="black"/>
                          </a:solidFill>
                          <a:effectLst/>
                          <a:uLnTx/>
                          <a:uFillTx/>
                          <a:latin typeface="Cambria"/>
                          <a:ea typeface="Times New Roman"/>
                          <a:cs typeface="Times New Roman"/>
                        </a:rPr>
                        <a:t>Nullify.</a:t>
                      </a:r>
                      <a:endParaRPr kumimoji="0" lang="en-US" sz="3200" b="0" i="0" u="none" strike="noStrike" kern="1200" cap="none" spc="0" normalizeH="0" baseline="0" noProof="0" dirty="0" smtClean="0">
                        <a:ln>
                          <a:noFill/>
                        </a:ln>
                        <a:solidFill>
                          <a:prstClr val="black"/>
                        </a:solidFill>
                        <a:effectLst/>
                        <a:uLnTx/>
                        <a:uFillTx/>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762991846"/>
              </p:ext>
            </p:extLst>
          </p:nvPr>
        </p:nvGraphicFramePr>
        <p:xfrm>
          <a:off x="152403" y="838203"/>
          <a:ext cx="9829799" cy="1699714"/>
        </p:xfrm>
        <a:graphic>
          <a:graphicData uri="http://schemas.openxmlformats.org/drawingml/2006/table">
            <a:tbl>
              <a:tblPr/>
              <a:tblGrid>
                <a:gridCol w="1274356"/>
                <a:gridCol w="776560"/>
                <a:gridCol w="3690323"/>
                <a:gridCol w="1646044"/>
                <a:gridCol w="1539848"/>
                <a:gridCol w="902668"/>
              </a:tblGrid>
              <a:tr h="958669">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41045">
                <a:tc>
                  <a:txBody>
                    <a:bodyPr/>
                    <a:lstStyle/>
                    <a:p>
                      <a:pPr algn="ctr" fontAlgn="ctr"/>
                      <a:r>
                        <a:rPr lang="en-US" sz="2800" b="0" i="0" u="none" strike="noStrike" dirty="0">
                          <a:effectLst/>
                          <a:latin typeface="Cambria"/>
                        </a:rPr>
                        <a:t>1-4 AC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8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Nullifies or Reduces The effects of </a:t>
                      </a:r>
                      <a:r>
                        <a:rPr lang="en-US" sz="2400" b="0" i="0" u="none" strike="noStrike" dirty="0" smtClean="0">
                          <a:effectLst/>
                          <a:latin typeface="Cambria"/>
                        </a:rPr>
                        <a:t>Some</a:t>
                      </a:r>
                      <a:r>
                        <a:rPr lang="en-US" sz="2400" b="0" i="0" u="none" strike="noStrike" baseline="0" dirty="0" smtClean="0">
                          <a:effectLst/>
                          <a:latin typeface="Cambria"/>
                        </a:rPr>
                        <a:t> </a:t>
                      </a:r>
                      <a:r>
                        <a:rPr lang="en-US" sz="2400" b="0" i="0" u="none" strike="noStrike" dirty="0" smtClean="0">
                          <a:effectLst/>
                          <a:latin typeface="Cambria"/>
                        </a:rPr>
                        <a:t>Spells</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Variable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Cannot be Nullified</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Certain Spells</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8" name="Picture 2" descr="C:\Users\Mark\AppData\Local\Microsoft\Windows\Temporary Internet Files\Content.IE5\5HNF2CSU\Stop_it[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0"/>
            <a:ext cx="827276" cy="8229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rk\AppData\Local\Microsoft\Windows\Temporary Internet Files\Content.IE5\5HNF2CSU\Stop_it[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2126" y="0"/>
            <a:ext cx="827276"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357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3017520" y="259080"/>
            <a:ext cx="4023360" cy="540648"/>
          </a:xfrm>
          <a:prstGeom prst="rect">
            <a:avLst/>
          </a:prstGeom>
          <a:solidFill>
            <a:schemeClr val="bg1"/>
          </a:solidFill>
        </p:spPr>
        <p:txBody>
          <a:bodyPr wrap="square" lIns="101846" tIns="50923" rIns="101846" bIns="50923" rtlCol="0">
            <a:spAutoFit/>
          </a:bodyPr>
          <a:lstStyle/>
          <a:p>
            <a:pPr algn="ctr" defTabSz="1018467"/>
            <a:r>
              <a:rPr lang="en-US" sz="2800" b="1" i="1" dirty="0">
                <a:solidFill>
                  <a:prstClr val="black"/>
                </a:solidFill>
                <a:latin typeface="Cambria" panose="02040503050406030204" pitchFamily="18" charset="0"/>
              </a:rPr>
              <a:t>William Tell – 3 AC</a:t>
            </a:r>
          </a:p>
        </p:txBody>
      </p:sp>
      <p:graphicFrame>
        <p:nvGraphicFramePr>
          <p:cNvPr id="7" name="Table 6"/>
          <p:cNvGraphicFramePr>
            <a:graphicFrameLocks noGrp="1"/>
          </p:cNvGraphicFramePr>
          <p:nvPr>
            <p:extLst>
              <p:ext uri="{D42A27DB-BD31-4B8C-83A1-F6EECF244321}">
                <p14:modId xmlns:p14="http://schemas.microsoft.com/office/powerpoint/2010/main" val="781754575"/>
              </p:ext>
            </p:extLst>
          </p:nvPr>
        </p:nvGraphicFramePr>
        <p:xfrm>
          <a:off x="167640" y="2418082"/>
          <a:ext cx="9674733" cy="5192395"/>
        </p:xfrm>
        <a:graphic>
          <a:graphicData uri="http://schemas.openxmlformats.org/drawingml/2006/table">
            <a:tbl>
              <a:tblPr/>
              <a:tblGrid>
                <a:gridCol w="9674733"/>
              </a:tblGrid>
              <a:tr h="5192395">
                <a:tc>
                  <a:txBody>
                    <a:bodyPr/>
                    <a:lstStyle/>
                    <a:p>
                      <a:pPr marL="0" marR="0" algn="l">
                        <a:spcBef>
                          <a:spcPts val="0"/>
                        </a:spcBef>
                        <a:spcAft>
                          <a:spcPts val="0"/>
                        </a:spcAft>
                      </a:pPr>
                      <a:r>
                        <a:rPr lang="en-US" sz="2800" i="1" dirty="0" smtClean="0">
                          <a:effectLst/>
                          <a:latin typeface="Cambria"/>
                          <a:ea typeface="Calibri"/>
                          <a:cs typeface="Times New Roman"/>
                        </a:rPr>
                        <a:t>William Tell </a:t>
                      </a:r>
                      <a:r>
                        <a:rPr lang="en-US" sz="2800" dirty="0" smtClean="0">
                          <a:effectLst/>
                          <a:latin typeface="Cambria"/>
                          <a:ea typeface="Calibri"/>
                          <a:cs typeface="Times New Roman"/>
                        </a:rPr>
                        <a:t>improves missile capabilities.  The affected unit must not be retreating/pinned,</a:t>
                      </a:r>
                      <a:r>
                        <a:rPr lang="en-US" sz="2800" baseline="0" dirty="0" smtClean="0">
                          <a:effectLst/>
                          <a:latin typeface="Cambria"/>
                          <a:ea typeface="Calibri"/>
                          <a:cs typeface="Times New Roman"/>
                        </a:rPr>
                        <a:t> </a:t>
                      </a:r>
                      <a:r>
                        <a:rPr lang="en-US" sz="2800" dirty="0" smtClean="0">
                          <a:effectLst/>
                          <a:latin typeface="Cambria"/>
                          <a:ea typeface="Calibri"/>
                          <a:cs typeface="Times New Roman"/>
                        </a:rPr>
                        <a:t>must have AC to fire, and may only fire as its next action.  When used on a CSW unit</a:t>
                      </a:r>
                      <a:r>
                        <a:rPr lang="en-US" sz="2800" baseline="0" dirty="0" smtClean="0">
                          <a:effectLst/>
                          <a:latin typeface="Cambria"/>
                          <a:ea typeface="Calibri"/>
                          <a:cs typeface="Times New Roman"/>
                        </a:rPr>
                        <a:t> or </a:t>
                      </a:r>
                      <a:r>
                        <a:rPr lang="en-US" sz="2800" dirty="0" smtClean="0">
                          <a:effectLst/>
                          <a:latin typeface="Cambria"/>
                          <a:ea typeface="Calibri"/>
                          <a:cs typeface="Times New Roman"/>
                        </a:rPr>
                        <a:t>boulder-thrower, the</a:t>
                      </a:r>
                      <a:r>
                        <a:rPr lang="en-US" sz="2800" baseline="0" dirty="0" smtClean="0">
                          <a:effectLst/>
                          <a:latin typeface="Cambria"/>
                          <a:ea typeface="Calibri"/>
                          <a:cs typeface="Times New Roman"/>
                        </a:rPr>
                        <a:t> entity</a:t>
                      </a:r>
                      <a:r>
                        <a:rPr lang="en-US" sz="2800" dirty="0" smtClean="0">
                          <a:effectLst/>
                          <a:latin typeface="Cambria"/>
                          <a:ea typeface="Calibri"/>
                          <a:cs typeface="Times New Roman"/>
                        </a:rPr>
                        <a:t> will hit its target automatically the next time it fires.  MPK is unaffected, but the hit is guaranteed in-range. It</a:t>
                      </a:r>
                      <a:r>
                        <a:rPr lang="en-US" sz="2800" baseline="0" dirty="0" smtClean="0">
                          <a:effectLst/>
                          <a:latin typeface="Cambria"/>
                          <a:ea typeface="Calibri"/>
                          <a:cs typeface="Times New Roman"/>
                        </a:rPr>
                        <a:t> </a:t>
                      </a:r>
                      <a:r>
                        <a:rPr lang="en-US" sz="2800" dirty="0" smtClean="0">
                          <a:effectLst/>
                          <a:latin typeface="Cambria"/>
                          <a:ea typeface="Calibri"/>
                          <a:cs typeface="Times New Roman"/>
                        </a:rPr>
                        <a:t>must be cast before dice are rolled, and no matter what happens to the averaging dice, there</a:t>
                      </a:r>
                      <a:r>
                        <a:rPr lang="en-US" sz="2800" baseline="0" dirty="0" smtClean="0">
                          <a:effectLst/>
                          <a:latin typeface="Cambria"/>
                          <a:ea typeface="Calibri"/>
                          <a:cs typeface="Times New Roman"/>
                        </a:rPr>
                        <a:t> </a:t>
                      </a:r>
                      <a:r>
                        <a:rPr lang="en-US" sz="2800" dirty="0" smtClean="0">
                          <a:effectLst/>
                          <a:latin typeface="Cambria"/>
                          <a:ea typeface="Calibri"/>
                          <a:cs typeface="Times New Roman"/>
                        </a:rPr>
                        <a:t>will be no misfire.  After</a:t>
                      </a:r>
                      <a:r>
                        <a:rPr lang="en-US" sz="2800" baseline="0" dirty="0" smtClean="0">
                          <a:effectLst/>
                          <a:latin typeface="Cambria"/>
                          <a:ea typeface="Calibri"/>
                          <a:cs typeface="Times New Roman"/>
                        </a:rPr>
                        <a:t> </a:t>
                      </a:r>
                      <a:r>
                        <a:rPr lang="en-US" sz="2800" dirty="0" smtClean="0">
                          <a:effectLst/>
                          <a:latin typeface="Cambria"/>
                          <a:ea typeface="Calibri"/>
                          <a:cs typeface="Times New Roman"/>
                        </a:rPr>
                        <a:t>a </a:t>
                      </a:r>
                      <a:r>
                        <a:rPr lang="en-US" sz="2800" i="1" dirty="0" smtClean="0">
                          <a:effectLst/>
                          <a:latin typeface="Cambria"/>
                          <a:ea typeface="Calibri"/>
                          <a:cs typeface="Times New Roman"/>
                        </a:rPr>
                        <a:t>William Tell</a:t>
                      </a:r>
                      <a:r>
                        <a:rPr lang="en-US" sz="2800" dirty="0" smtClean="0">
                          <a:effectLst/>
                          <a:latin typeface="Cambria"/>
                          <a:ea typeface="Calibri"/>
                          <a:cs typeface="Times New Roman"/>
                        </a:rPr>
                        <a:t> is cast, the CSW/boulder thrower can subtract 2 from the deflection and elevation dice in addition to other modifiers if the same target is engaged again from the same position.  For any other type of missile unit, a </a:t>
                      </a:r>
                      <a:r>
                        <a:rPr lang="en-US" sz="2800" i="1" dirty="0" smtClean="0">
                          <a:effectLst/>
                          <a:latin typeface="Cambria"/>
                          <a:ea typeface="Calibri"/>
                          <a:cs typeface="Times New Roman"/>
                        </a:rPr>
                        <a:t>William Tell</a:t>
                      </a:r>
                      <a:r>
                        <a:rPr lang="en-US" sz="2800" dirty="0" smtClean="0">
                          <a:effectLst/>
                          <a:latin typeface="Cambria"/>
                          <a:ea typeface="Calibri"/>
                          <a:cs typeface="Times New Roman"/>
                        </a:rPr>
                        <a:t> doubles the final MPK as long as the target is in range. </a:t>
                      </a:r>
                      <a:endParaRPr kumimoji="0" lang="en-US" sz="2800" b="0" i="0" u="none" strike="noStrike" kern="1200" cap="none" spc="0" normalizeH="0" baseline="0" noProof="0" dirty="0" smtClean="0">
                        <a:ln>
                          <a:noFill/>
                        </a:ln>
                        <a:solidFill>
                          <a:prstClr val="black"/>
                        </a:solidFill>
                        <a:effectLst/>
                        <a:uLnTx/>
                        <a:uFillTx/>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735330855"/>
              </p:ext>
            </p:extLst>
          </p:nvPr>
        </p:nvGraphicFramePr>
        <p:xfrm>
          <a:off x="152405" y="905257"/>
          <a:ext cx="9829799" cy="1457223"/>
        </p:xfrm>
        <a:graphic>
          <a:graphicData uri="http://schemas.openxmlformats.org/drawingml/2006/table">
            <a:tbl>
              <a:tblPr/>
              <a:tblGrid>
                <a:gridCol w="1274356"/>
                <a:gridCol w="776560"/>
                <a:gridCol w="3690323"/>
                <a:gridCol w="1646044"/>
                <a:gridCol w="1539848"/>
                <a:gridCol w="902668"/>
              </a:tblGrid>
              <a:tr h="741045">
                <a:tc>
                  <a:txBody>
                    <a:bodyPr/>
                    <a:lstStyle/>
                    <a:p>
                      <a:pPr algn="ctr" fontAlgn="ctr"/>
                      <a:r>
                        <a:rPr lang="en-US" sz="20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16178">
                <a:tc>
                  <a:txBody>
                    <a:bodyPr/>
                    <a:lstStyle/>
                    <a:p>
                      <a:pPr algn="ctr" fontAlgn="ctr"/>
                      <a:r>
                        <a:rPr lang="en-US" sz="2400" b="0" i="0" u="none" strike="noStrike" dirty="0" smtClean="0">
                          <a:effectLst/>
                          <a:latin typeface="Cambria"/>
                        </a:rPr>
                        <a:t>3</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300" b="0" i="0" u="none" strike="noStrike" dirty="0" smtClean="0">
                          <a:effectLst/>
                          <a:latin typeface="Cambria"/>
                        </a:rPr>
                        <a:t>Enhances Friendly Missile Fire</a:t>
                      </a:r>
                      <a:endParaRPr lang="en-US" sz="23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Instantaneous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 or The Yips</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N/A</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2" name="Picture 2" descr="C:\Users\Mark\AppData\Local\Microsoft\Windows\Temporary Internet Files\Content.IE5\ALC4FLT9\4608397140_5099268a1b_z[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3" y="86360"/>
            <a:ext cx="726562" cy="7254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rk\AppData\Local\Microsoft\Windows\Temporary Internet Files\Content.IE5\ALC4FLT9\4608397140_5099268a1b_z[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0967" y="51816"/>
            <a:ext cx="726562" cy="725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5851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2965269" y="227406"/>
            <a:ext cx="4023360" cy="595295"/>
          </a:xfrm>
          <a:prstGeom prst="rect">
            <a:avLst/>
          </a:prstGeom>
          <a:solidFill>
            <a:schemeClr val="bg1"/>
          </a:solidFill>
        </p:spPr>
        <p:txBody>
          <a:bodyPr wrap="square" lIns="101858" tIns="50929" rIns="101858" bIns="50929" rtlCol="0">
            <a:spAutoFit/>
          </a:bodyPr>
          <a:lstStyle/>
          <a:p>
            <a:pPr algn="ctr"/>
            <a:r>
              <a:rPr lang="en-US" sz="3200" b="1" i="1" dirty="0">
                <a:solidFill>
                  <a:prstClr val="black"/>
                </a:solidFill>
                <a:latin typeface="Cambria" panose="02040503050406030204" pitchFamily="18" charset="0"/>
              </a:rPr>
              <a:t>Wild Pitch– 3 AC</a:t>
            </a:r>
          </a:p>
        </p:txBody>
      </p:sp>
      <p:graphicFrame>
        <p:nvGraphicFramePr>
          <p:cNvPr id="7" name="Table 6"/>
          <p:cNvGraphicFramePr>
            <a:graphicFrameLocks noGrp="1"/>
          </p:cNvGraphicFramePr>
          <p:nvPr>
            <p:extLst>
              <p:ext uri="{D42A27DB-BD31-4B8C-83A1-F6EECF244321}">
                <p14:modId xmlns:p14="http://schemas.microsoft.com/office/powerpoint/2010/main" val="757160682"/>
              </p:ext>
            </p:extLst>
          </p:nvPr>
        </p:nvGraphicFramePr>
        <p:xfrm>
          <a:off x="152400" y="2438400"/>
          <a:ext cx="9829800" cy="5257803"/>
        </p:xfrm>
        <a:graphic>
          <a:graphicData uri="http://schemas.openxmlformats.org/drawingml/2006/table">
            <a:tbl>
              <a:tblPr/>
              <a:tblGrid>
                <a:gridCol w="9829800"/>
              </a:tblGrid>
              <a:tr h="5257803">
                <a:tc>
                  <a:txBody>
                    <a:bodyPr/>
                    <a:lstStyle/>
                    <a:p>
                      <a:pPr marL="0" marR="0">
                        <a:spcBef>
                          <a:spcPts val="0"/>
                        </a:spcBef>
                        <a:spcAft>
                          <a:spcPts val="0"/>
                        </a:spcAft>
                      </a:pPr>
                      <a:r>
                        <a:rPr lang="en-US" sz="2800" i="1" dirty="0" smtClean="0">
                          <a:effectLst/>
                          <a:latin typeface="Cambria"/>
                          <a:ea typeface="Calibri"/>
                          <a:cs typeface="Times New Roman"/>
                        </a:rPr>
                        <a:t>Wild Pitch </a:t>
                      </a:r>
                      <a:r>
                        <a:rPr lang="en-US" sz="2800" i="0" dirty="0" smtClean="0">
                          <a:effectLst/>
                          <a:latin typeface="Cambria"/>
                          <a:ea typeface="Calibri"/>
                          <a:cs typeface="Times New Roman"/>
                        </a:rPr>
                        <a:t>is</a:t>
                      </a:r>
                      <a:r>
                        <a:rPr lang="en-US" sz="2800" i="0" baseline="0" dirty="0" smtClean="0">
                          <a:effectLst/>
                          <a:latin typeface="Cambria"/>
                          <a:ea typeface="Calibri"/>
                          <a:cs typeface="Times New Roman"/>
                        </a:rPr>
                        <a:t> </a:t>
                      </a:r>
                      <a:r>
                        <a:rPr lang="en-US" sz="2800" dirty="0" smtClean="0">
                          <a:effectLst/>
                          <a:latin typeface="Cambria"/>
                          <a:ea typeface="Calibri"/>
                          <a:cs typeface="Times New Roman"/>
                        </a:rPr>
                        <a:t>cast on an incoming large missile attack.  The caster must cast this</a:t>
                      </a:r>
                      <a:r>
                        <a:rPr lang="en-US" sz="2800" baseline="0" dirty="0" smtClean="0">
                          <a:effectLst/>
                          <a:latin typeface="Cambria"/>
                          <a:ea typeface="Calibri"/>
                          <a:cs typeface="Times New Roman"/>
                        </a:rPr>
                        <a:t> after the averaging die is rolled for a misfire.  </a:t>
                      </a:r>
                      <a:r>
                        <a:rPr lang="en-US" sz="2800" dirty="0" smtClean="0">
                          <a:effectLst/>
                          <a:latin typeface="Cambria"/>
                          <a:ea typeface="Calibri"/>
                          <a:cs typeface="Times New Roman"/>
                        </a:rPr>
                        <a:t>The caster uses the Spell Card and the AC</a:t>
                      </a:r>
                      <a:r>
                        <a:rPr lang="en-US" sz="2800" i="0" dirty="0" smtClean="0">
                          <a:effectLst/>
                          <a:latin typeface="Cambria"/>
                          <a:ea typeface="Calibri"/>
                          <a:cs typeface="Times New Roman"/>
                        </a:rPr>
                        <a:t>,</a:t>
                      </a:r>
                      <a:r>
                        <a:rPr lang="en-US" sz="2800" i="0" baseline="0" dirty="0" smtClean="0">
                          <a:effectLst/>
                          <a:latin typeface="Cambria"/>
                          <a:ea typeface="Calibri"/>
                          <a:cs typeface="Times New Roman"/>
                        </a:rPr>
                        <a:t> </a:t>
                      </a:r>
                      <a:r>
                        <a:rPr lang="en-US" sz="2800" dirty="0" smtClean="0">
                          <a:effectLst/>
                          <a:latin typeface="Cambria"/>
                          <a:ea typeface="Calibri"/>
                          <a:cs typeface="Times New Roman"/>
                        </a:rPr>
                        <a:t>then rolls D6’s sequentially one at a time.  The first die indicates deflection (1, 2, or 3 </a:t>
                      </a:r>
                      <a:r>
                        <a:rPr lang="en-US" sz="2800" baseline="0" dirty="0" smtClean="0">
                          <a:effectLst/>
                          <a:latin typeface="Cambria"/>
                          <a:ea typeface="Calibri"/>
                          <a:cs typeface="Times New Roman"/>
                        </a:rPr>
                        <a:t> = </a:t>
                      </a:r>
                      <a:r>
                        <a:rPr lang="en-US" sz="2800" dirty="0" smtClean="0">
                          <a:effectLst/>
                          <a:latin typeface="Cambria"/>
                          <a:ea typeface="Calibri"/>
                          <a:cs typeface="Times New Roman"/>
                        </a:rPr>
                        <a:t>target’s right and 4, 5, or 6 =</a:t>
                      </a:r>
                      <a:r>
                        <a:rPr lang="en-US" sz="2800" baseline="0" dirty="0" smtClean="0">
                          <a:effectLst/>
                          <a:latin typeface="Cambria"/>
                          <a:ea typeface="Calibri"/>
                          <a:cs typeface="Times New Roman"/>
                        </a:rPr>
                        <a:t> </a:t>
                      </a:r>
                      <a:r>
                        <a:rPr lang="en-US" sz="2800" dirty="0" smtClean="0">
                          <a:effectLst/>
                          <a:latin typeface="Cambria"/>
                          <a:ea typeface="Calibri"/>
                          <a:cs typeface="Times New Roman"/>
                        </a:rPr>
                        <a:t>target’s left).  The caster then rolls 2 D6 for the degree of deflection away from the target (2-12 inches).  The third roll of the D6 indicates</a:t>
                      </a:r>
                      <a:r>
                        <a:rPr lang="en-US" sz="2800" baseline="0" dirty="0" smtClean="0">
                          <a:effectLst/>
                          <a:latin typeface="Cambria"/>
                          <a:ea typeface="Calibri"/>
                          <a:cs typeface="Times New Roman"/>
                        </a:rPr>
                        <a:t> </a:t>
                      </a:r>
                      <a:r>
                        <a:rPr lang="en-US" sz="2800" dirty="0" smtClean="0">
                          <a:effectLst/>
                          <a:latin typeface="Cambria"/>
                          <a:ea typeface="Calibri"/>
                          <a:cs typeface="Times New Roman"/>
                        </a:rPr>
                        <a:t>elevation (1, 2, or 3 = long &amp; 4, 5, 6 =</a:t>
                      </a:r>
                      <a:r>
                        <a:rPr lang="en-US" sz="2800" baseline="0" dirty="0" smtClean="0">
                          <a:effectLst/>
                          <a:latin typeface="Cambria"/>
                          <a:ea typeface="Calibri"/>
                          <a:cs typeface="Times New Roman"/>
                        </a:rPr>
                        <a:t> </a:t>
                      </a:r>
                      <a:r>
                        <a:rPr lang="en-US" sz="2800" dirty="0" smtClean="0">
                          <a:effectLst/>
                          <a:latin typeface="Cambria"/>
                          <a:ea typeface="Calibri"/>
                          <a:cs typeface="Times New Roman"/>
                        </a:rPr>
                        <a:t>short of the target).  The caster then rolls 2 D6 to determine the degree of elevation difference away from the target (2-12 inches).  Wherever the large missile hits, resolve the hit as any CSW attack.  </a:t>
                      </a:r>
                      <a:endParaRPr kumimoji="0" lang="en-US" sz="2800" b="0" i="0" u="none" strike="noStrike" kern="1200" cap="none" spc="0" normalizeH="0" baseline="0" noProof="0" dirty="0" smtClean="0">
                        <a:ln>
                          <a:noFill/>
                        </a:ln>
                        <a:solidFill>
                          <a:prstClr val="black"/>
                        </a:solidFill>
                        <a:effectLst/>
                        <a:uLnTx/>
                        <a:uFillTx/>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128573131"/>
              </p:ext>
            </p:extLst>
          </p:nvPr>
        </p:nvGraphicFramePr>
        <p:xfrm>
          <a:off x="152403" y="990600"/>
          <a:ext cx="9829799" cy="1371600"/>
        </p:xfrm>
        <a:graphic>
          <a:graphicData uri="http://schemas.openxmlformats.org/drawingml/2006/table">
            <a:tbl>
              <a:tblPr/>
              <a:tblGrid>
                <a:gridCol w="1274356"/>
                <a:gridCol w="776560"/>
                <a:gridCol w="3690323"/>
                <a:gridCol w="1646044"/>
                <a:gridCol w="1539848"/>
                <a:gridCol w="902668"/>
              </a:tblGrid>
              <a:tr h="784366">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587234">
                <a:tc>
                  <a:txBody>
                    <a:bodyPr/>
                    <a:lstStyle/>
                    <a:p>
                      <a:pPr algn="ctr" fontAlgn="ctr"/>
                      <a:r>
                        <a:rPr lang="en-US" sz="2400" b="0" i="0" u="none" strike="noStrike" dirty="0" smtClean="0">
                          <a:effectLst/>
                          <a:latin typeface="Cambria"/>
                        </a:rPr>
                        <a:t>3</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Diverts a Large Missile Attack</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Instantaneous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N/A</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N/A</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5122" name="Picture 2" descr="C:\Users\Mark\AppData\Local\Microsoft\Windows\Temporary Internet Files\Content.IE5\Z2FQP8SF\0511-0810-3119-1753_Cartoon_of_a_Baseball_Pitcher_Throwing_the_Ball_clipart_imag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67854"/>
            <a:ext cx="938536"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rk\AppData\Local\Microsoft\Windows\Temporary Internet Files\Content.IE5\Z2FQP8SF\0511-0810-3119-1753_Cartoon_of_a_Baseball_Pitcher_Throwing_the_Ball_clipart_imag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8264" y="67854"/>
            <a:ext cx="938536"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760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3017520" y="259080"/>
            <a:ext cx="4023360" cy="540648"/>
          </a:xfrm>
          <a:prstGeom prst="rect">
            <a:avLst/>
          </a:prstGeom>
          <a:solidFill>
            <a:schemeClr val="bg1"/>
          </a:solidFill>
        </p:spPr>
        <p:txBody>
          <a:bodyPr wrap="square" lIns="101858" tIns="50929" rIns="101858" bIns="50929" rtlCol="0">
            <a:spAutoFit/>
          </a:bodyPr>
          <a:lstStyle/>
          <a:p>
            <a:pPr algn="ctr"/>
            <a:r>
              <a:rPr lang="en-US" sz="2800" b="1" i="1" dirty="0">
                <a:solidFill>
                  <a:prstClr val="black"/>
                </a:solidFill>
                <a:latin typeface="Cambria" panose="02040503050406030204" pitchFamily="18" charset="0"/>
              </a:rPr>
              <a:t>The Yips– 3 AC</a:t>
            </a:r>
          </a:p>
        </p:txBody>
      </p:sp>
      <p:graphicFrame>
        <p:nvGraphicFramePr>
          <p:cNvPr id="7" name="Table 6"/>
          <p:cNvGraphicFramePr>
            <a:graphicFrameLocks noGrp="1"/>
          </p:cNvGraphicFramePr>
          <p:nvPr>
            <p:extLst>
              <p:ext uri="{D42A27DB-BD31-4B8C-83A1-F6EECF244321}">
                <p14:modId xmlns:p14="http://schemas.microsoft.com/office/powerpoint/2010/main" val="3496758326"/>
              </p:ext>
            </p:extLst>
          </p:nvPr>
        </p:nvGraphicFramePr>
        <p:xfrm>
          <a:off x="152400" y="3200400"/>
          <a:ext cx="9829800" cy="4191000"/>
        </p:xfrm>
        <a:graphic>
          <a:graphicData uri="http://schemas.openxmlformats.org/drawingml/2006/table">
            <a:tbl>
              <a:tblPr/>
              <a:tblGrid>
                <a:gridCol w="9829800"/>
              </a:tblGrid>
              <a:tr h="4191000">
                <a:tc>
                  <a:txBody>
                    <a:bodyPr/>
                    <a:lstStyle/>
                    <a:p>
                      <a:pPr marL="0" marR="0">
                        <a:spcBef>
                          <a:spcPts val="0"/>
                        </a:spcBef>
                        <a:spcAft>
                          <a:spcPts val="0"/>
                        </a:spcAft>
                      </a:pPr>
                      <a:r>
                        <a:rPr lang="en-US" sz="3200" i="1" dirty="0" smtClean="0">
                          <a:effectLst/>
                          <a:latin typeface="Cambria"/>
                          <a:ea typeface="Calibri"/>
                          <a:cs typeface="Times New Roman"/>
                        </a:rPr>
                        <a:t>The Yips </a:t>
                      </a:r>
                      <a:r>
                        <a:rPr lang="en-US" sz="3200" i="0" dirty="0" smtClean="0">
                          <a:effectLst/>
                          <a:latin typeface="Cambria"/>
                          <a:ea typeface="Calibri"/>
                          <a:cs typeface="Times New Roman"/>
                        </a:rPr>
                        <a:t>is</a:t>
                      </a:r>
                      <a:r>
                        <a:rPr lang="en-US" sz="3200" i="0" baseline="0" dirty="0" smtClean="0">
                          <a:effectLst/>
                          <a:latin typeface="Cambria"/>
                          <a:ea typeface="Calibri"/>
                          <a:cs typeface="Times New Roman"/>
                        </a:rPr>
                        <a:t> </a:t>
                      </a:r>
                      <a:r>
                        <a:rPr lang="en-US" sz="3200" dirty="0" smtClean="0">
                          <a:effectLst/>
                          <a:latin typeface="Cambria"/>
                          <a:ea typeface="Calibri"/>
                          <a:cs typeface="Times New Roman"/>
                        </a:rPr>
                        <a:t>cast on an enemy non-crew-served missile entity with missile capability. </a:t>
                      </a:r>
                      <a:r>
                        <a:rPr lang="en-US" sz="3200" i="1" dirty="0" smtClean="0">
                          <a:effectLst/>
                          <a:latin typeface="Cambria"/>
                          <a:ea typeface="Calibri"/>
                          <a:cs typeface="Times New Roman"/>
                        </a:rPr>
                        <a:t>The Yips</a:t>
                      </a:r>
                      <a:r>
                        <a:rPr lang="en-US" sz="3200" dirty="0" smtClean="0">
                          <a:effectLst/>
                          <a:latin typeface="Cambria"/>
                          <a:ea typeface="Calibri"/>
                          <a:cs typeface="Times New Roman"/>
                        </a:rPr>
                        <a:t> reduces MPK by 50% by the unit for 1D4 activations.  For a </a:t>
                      </a:r>
                      <a:r>
                        <a:rPr lang="en-US" sz="3200" i="1" dirty="0" smtClean="0">
                          <a:effectLst/>
                          <a:latin typeface="Cambria"/>
                          <a:ea typeface="Calibri"/>
                          <a:cs typeface="Times New Roman"/>
                        </a:rPr>
                        <a:t>Nullify</a:t>
                      </a:r>
                      <a:r>
                        <a:rPr lang="en-US" sz="3200" dirty="0" smtClean="0">
                          <a:effectLst/>
                          <a:latin typeface="Cambria"/>
                          <a:ea typeface="Calibri"/>
                          <a:cs typeface="Times New Roman"/>
                        </a:rPr>
                        <a:t> to counter </a:t>
                      </a:r>
                      <a:r>
                        <a:rPr lang="en-US" sz="3200" i="1" dirty="0" smtClean="0">
                          <a:effectLst/>
                          <a:latin typeface="Cambria"/>
                          <a:ea typeface="Calibri"/>
                          <a:cs typeface="Times New Roman"/>
                        </a:rPr>
                        <a:t>The Yips</a:t>
                      </a:r>
                      <a:r>
                        <a:rPr lang="en-US" sz="3200" dirty="0" smtClean="0">
                          <a:effectLst/>
                          <a:latin typeface="Cambria"/>
                          <a:ea typeface="Calibri"/>
                          <a:cs typeface="Times New Roman"/>
                        </a:rPr>
                        <a:t>, it must also be cast on the firing unit.  The casting of a </a:t>
                      </a:r>
                      <a:r>
                        <a:rPr lang="en-US" sz="3200" i="1" dirty="0" smtClean="0">
                          <a:effectLst/>
                          <a:latin typeface="Cambria"/>
                          <a:ea typeface="Calibri"/>
                          <a:cs typeface="Times New Roman"/>
                        </a:rPr>
                        <a:t>William Tell</a:t>
                      </a:r>
                      <a:r>
                        <a:rPr lang="en-US" sz="3200" dirty="0" smtClean="0">
                          <a:effectLst/>
                          <a:latin typeface="Cambria"/>
                          <a:ea typeface="Calibri"/>
                          <a:cs typeface="Times New Roman"/>
                        </a:rPr>
                        <a:t> nullifies </a:t>
                      </a:r>
                      <a:r>
                        <a:rPr lang="en-US" sz="3200" i="1" dirty="0" smtClean="0">
                          <a:effectLst/>
                          <a:latin typeface="Cambria"/>
                          <a:ea typeface="Calibri"/>
                          <a:cs typeface="Times New Roman"/>
                        </a:rPr>
                        <a:t>The Yips</a:t>
                      </a:r>
                      <a:r>
                        <a:rPr lang="en-US" sz="3200" dirty="0" smtClean="0">
                          <a:effectLst/>
                          <a:latin typeface="Cambria"/>
                          <a:ea typeface="Calibri"/>
                          <a:cs typeface="Times New Roman"/>
                        </a:rPr>
                        <a:t> (and vice-versa) on missile entities with small missile weapons (bows, slings, pistols).</a:t>
                      </a:r>
                      <a:endParaRPr lang="en-US" sz="32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419444320"/>
              </p:ext>
            </p:extLst>
          </p:nvPr>
        </p:nvGraphicFramePr>
        <p:xfrm>
          <a:off x="152400" y="1371600"/>
          <a:ext cx="9829799" cy="1699714"/>
        </p:xfrm>
        <a:graphic>
          <a:graphicData uri="http://schemas.openxmlformats.org/drawingml/2006/table">
            <a:tbl>
              <a:tblPr/>
              <a:tblGrid>
                <a:gridCol w="1274356"/>
                <a:gridCol w="776560"/>
                <a:gridCol w="3690323"/>
                <a:gridCol w="1646044"/>
                <a:gridCol w="1539848"/>
                <a:gridCol w="902668"/>
              </a:tblGrid>
              <a:tr h="958669">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17731">
                <a:tc>
                  <a:txBody>
                    <a:bodyPr/>
                    <a:lstStyle/>
                    <a:p>
                      <a:pPr algn="ctr" fontAlgn="ctr"/>
                      <a:r>
                        <a:rPr lang="en-US" sz="2400" b="0" i="0" u="none" strike="noStrike" dirty="0" smtClean="0">
                          <a:effectLst/>
                          <a:latin typeface="Cambria"/>
                        </a:rPr>
                        <a:t>3</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Reduces Enemy Missile Effectiveness</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1D4 Activations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 or William Tell</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N/A</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6146" name="Picture 2" descr="C:\Users\Mark\AppData\Local\Microsoft\Windows\Temporary Internet Files\Content.IE5\ALC4FLT9\437604-cartoon-woman-missing-the-target-while-throwing-darts-poster-art-print[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67854"/>
            <a:ext cx="1426464"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rk\AppData\Local\Microsoft\Windows\Temporary Internet Files\Content.IE5\ALC4FLT9\437604-cartoon-woman-missing-the-target-while-throwing-darts-poster-art-print[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1336" y="76200"/>
            <a:ext cx="1426464" cy="1188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791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3017520" y="259080"/>
            <a:ext cx="4023360" cy="595295"/>
          </a:xfrm>
          <a:prstGeom prst="rect">
            <a:avLst/>
          </a:prstGeom>
          <a:solidFill>
            <a:schemeClr val="bg1"/>
          </a:solidFill>
        </p:spPr>
        <p:txBody>
          <a:bodyPr wrap="square" lIns="101858" tIns="50929" rIns="101858" bIns="50929" rtlCol="0">
            <a:spAutoFit/>
          </a:bodyPr>
          <a:lstStyle/>
          <a:p>
            <a:pPr algn="ctr"/>
            <a:r>
              <a:rPr lang="en-US" sz="3200" b="1" i="1" dirty="0">
                <a:solidFill>
                  <a:prstClr val="black"/>
                </a:solidFill>
                <a:latin typeface="Cambria" panose="02040503050406030204" pitchFamily="18" charset="0"/>
              </a:rPr>
              <a:t>Charles Atlas – 3 AC</a:t>
            </a:r>
          </a:p>
        </p:txBody>
      </p:sp>
      <p:graphicFrame>
        <p:nvGraphicFramePr>
          <p:cNvPr id="7" name="Table 6"/>
          <p:cNvGraphicFramePr>
            <a:graphicFrameLocks noGrp="1"/>
          </p:cNvGraphicFramePr>
          <p:nvPr>
            <p:extLst>
              <p:ext uri="{D42A27DB-BD31-4B8C-83A1-F6EECF244321}">
                <p14:modId xmlns:p14="http://schemas.microsoft.com/office/powerpoint/2010/main" val="3719026736"/>
              </p:ext>
            </p:extLst>
          </p:nvPr>
        </p:nvGraphicFramePr>
        <p:xfrm>
          <a:off x="152400" y="2819399"/>
          <a:ext cx="9829800" cy="4876801"/>
        </p:xfrm>
        <a:graphic>
          <a:graphicData uri="http://schemas.openxmlformats.org/drawingml/2006/table">
            <a:tbl>
              <a:tblPr/>
              <a:tblGrid>
                <a:gridCol w="9829800"/>
              </a:tblGrid>
              <a:tr h="4876801">
                <a:tc>
                  <a:txBody>
                    <a:bodyPr/>
                    <a:lstStyle/>
                    <a:p>
                      <a:pPr marL="0" marR="0">
                        <a:spcBef>
                          <a:spcPts val="0"/>
                        </a:spcBef>
                        <a:spcAft>
                          <a:spcPts val="0"/>
                        </a:spcAft>
                      </a:pPr>
                      <a:r>
                        <a:rPr lang="en-US" sz="3600" i="0" dirty="0" smtClean="0">
                          <a:effectLst/>
                          <a:latin typeface="Cambria"/>
                          <a:ea typeface="Calibri"/>
                          <a:cs typeface="Times New Roman"/>
                        </a:rPr>
                        <a:t>A </a:t>
                      </a:r>
                      <a:r>
                        <a:rPr lang="en-US" sz="3600" i="1" dirty="0" smtClean="0">
                          <a:effectLst/>
                          <a:latin typeface="Cambria"/>
                          <a:ea typeface="Calibri"/>
                          <a:cs typeface="Times New Roman"/>
                        </a:rPr>
                        <a:t>Charles Atlas</a:t>
                      </a:r>
                      <a:r>
                        <a:rPr lang="en-US" sz="3600" i="0" dirty="0" smtClean="0">
                          <a:effectLst/>
                          <a:latin typeface="Cambria"/>
                          <a:ea typeface="Calibri"/>
                          <a:cs typeface="Times New Roman"/>
                        </a:rPr>
                        <a:t> can be cast on any friendly unit in melee.  The caster uses the Spell Card, and the 3 AC.  The target/affected unit must be within 8”.  A </a:t>
                      </a:r>
                      <a:r>
                        <a:rPr lang="en-US" sz="3600" i="1" dirty="0" smtClean="0">
                          <a:effectLst/>
                          <a:latin typeface="Cambria"/>
                          <a:ea typeface="Calibri"/>
                          <a:cs typeface="Times New Roman"/>
                        </a:rPr>
                        <a:t>Charles Atlas </a:t>
                      </a:r>
                      <a:r>
                        <a:rPr lang="en-US" sz="3600" i="0" dirty="0" smtClean="0">
                          <a:effectLst/>
                          <a:latin typeface="Cambria"/>
                          <a:ea typeface="Calibri"/>
                          <a:cs typeface="Times New Roman"/>
                        </a:rPr>
                        <a:t>increases melee MPK by 50% by the unit for 1D4 activations.  For a </a:t>
                      </a:r>
                      <a:r>
                        <a:rPr lang="en-US" sz="3600" i="1" dirty="0" smtClean="0">
                          <a:effectLst/>
                          <a:latin typeface="Cambria"/>
                          <a:ea typeface="Calibri"/>
                          <a:cs typeface="Times New Roman"/>
                        </a:rPr>
                        <a:t>Nullify</a:t>
                      </a:r>
                      <a:r>
                        <a:rPr lang="en-US" sz="3600" i="0" dirty="0" smtClean="0">
                          <a:effectLst/>
                          <a:latin typeface="Cambria"/>
                          <a:ea typeface="Calibri"/>
                          <a:cs typeface="Times New Roman"/>
                        </a:rPr>
                        <a:t> to counter a </a:t>
                      </a:r>
                      <a:r>
                        <a:rPr lang="en-US" sz="3600" i="1" dirty="0" smtClean="0">
                          <a:effectLst/>
                          <a:latin typeface="Cambria"/>
                          <a:ea typeface="Calibri"/>
                          <a:cs typeface="Times New Roman"/>
                        </a:rPr>
                        <a:t>Charles Atlas</a:t>
                      </a:r>
                      <a:r>
                        <a:rPr lang="en-US" sz="3600" i="0" dirty="0" smtClean="0">
                          <a:effectLst/>
                          <a:latin typeface="Cambria"/>
                          <a:ea typeface="Calibri"/>
                          <a:cs typeface="Times New Roman"/>
                        </a:rPr>
                        <a:t>, it must be cast on the unit.  The casting of a </a:t>
                      </a:r>
                      <a:r>
                        <a:rPr lang="en-US" sz="3600" i="1" dirty="0" smtClean="0">
                          <a:effectLst/>
                          <a:latin typeface="Cambria"/>
                          <a:ea typeface="Calibri"/>
                          <a:cs typeface="Times New Roman"/>
                        </a:rPr>
                        <a:t>98-lb Weakling</a:t>
                      </a:r>
                      <a:r>
                        <a:rPr lang="en-US" sz="3600" i="0" dirty="0" smtClean="0">
                          <a:effectLst/>
                          <a:latin typeface="Cambria"/>
                          <a:ea typeface="Calibri"/>
                          <a:cs typeface="Times New Roman"/>
                        </a:rPr>
                        <a:t> nullifies a </a:t>
                      </a:r>
                      <a:r>
                        <a:rPr lang="en-US" sz="3600" i="1" dirty="0" smtClean="0">
                          <a:effectLst/>
                          <a:latin typeface="Cambria"/>
                          <a:ea typeface="Calibri"/>
                          <a:cs typeface="Times New Roman"/>
                        </a:rPr>
                        <a:t>Charles Atlas </a:t>
                      </a:r>
                      <a:r>
                        <a:rPr lang="en-US" sz="3600" i="0" dirty="0" smtClean="0">
                          <a:effectLst/>
                          <a:latin typeface="Cambria"/>
                          <a:ea typeface="Calibri"/>
                          <a:cs typeface="Times New Roman"/>
                        </a:rPr>
                        <a:t>(and vice-versa).</a:t>
                      </a:r>
                      <a:endParaRPr lang="en-US" sz="3600" i="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202071234"/>
              </p:ext>
            </p:extLst>
          </p:nvPr>
        </p:nvGraphicFramePr>
        <p:xfrm>
          <a:off x="152400" y="1066800"/>
          <a:ext cx="9829799" cy="1699714"/>
        </p:xfrm>
        <a:graphic>
          <a:graphicData uri="http://schemas.openxmlformats.org/drawingml/2006/table">
            <a:tbl>
              <a:tblPr/>
              <a:tblGrid>
                <a:gridCol w="1274356"/>
                <a:gridCol w="776560"/>
                <a:gridCol w="3690323"/>
                <a:gridCol w="1646044"/>
                <a:gridCol w="1539848"/>
                <a:gridCol w="902668"/>
              </a:tblGrid>
              <a:tr h="958669">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17731">
                <a:tc>
                  <a:txBody>
                    <a:bodyPr/>
                    <a:lstStyle/>
                    <a:p>
                      <a:pPr algn="ctr" fontAlgn="ctr"/>
                      <a:r>
                        <a:rPr lang="en-US" sz="2400" b="0" i="0" u="none" strike="noStrike" dirty="0" smtClean="0">
                          <a:effectLst/>
                          <a:latin typeface="Cambria"/>
                        </a:rPr>
                        <a:t>3</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Enhances Friendly Melee Attack Effectiveness</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1D4 Activations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 or 98-lb Weakling</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N/A</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7170" name="Picture 2" descr="C:\Users\Mark\AppData\Local\Microsoft\Windows\Temporary Internet Files\Content.IE5\LB97J0D4\muscl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61324"/>
            <a:ext cx="937846" cy="914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Mark\AppData\Local\Microsoft\Windows\Temporary Internet Files\Content.IE5\LB97J0D4\muscl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8954" y="76200"/>
            <a:ext cx="937846"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479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2865120" y="395305"/>
            <a:ext cx="4373880" cy="595295"/>
          </a:xfrm>
          <a:prstGeom prst="rect">
            <a:avLst/>
          </a:prstGeom>
          <a:solidFill>
            <a:schemeClr val="bg1"/>
          </a:solidFill>
        </p:spPr>
        <p:txBody>
          <a:bodyPr wrap="square" lIns="101858" tIns="50929" rIns="101858" bIns="50929" rtlCol="0">
            <a:spAutoFit/>
          </a:bodyPr>
          <a:lstStyle/>
          <a:p>
            <a:pPr algn="ctr"/>
            <a:r>
              <a:rPr lang="en-US" sz="3200" b="1" i="1" dirty="0">
                <a:solidFill>
                  <a:prstClr val="black"/>
                </a:solidFill>
                <a:latin typeface="Cambria" panose="02040503050406030204" pitchFamily="18" charset="0"/>
              </a:rPr>
              <a:t>98-lb Weakling – 3 AC</a:t>
            </a:r>
          </a:p>
        </p:txBody>
      </p:sp>
      <p:graphicFrame>
        <p:nvGraphicFramePr>
          <p:cNvPr id="7" name="Table 6"/>
          <p:cNvGraphicFramePr>
            <a:graphicFrameLocks noGrp="1"/>
          </p:cNvGraphicFramePr>
          <p:nvPr>
            <p:extLst>
              <p:ext uri="{D42A27DB-BD31-4B8C-83A1-F6EECF244321}">
                <p14:modId xmlns:p14="http://schemas.microsoft.com/office/powerpoint/2010/main" val="1547521852"/>
              </p:ext>
            </p:extLst>
          </p:nvPr>
        </p:nvGraphicFramePr>
        <p:xfrm>
          <a:off x="152400" y="3276600"/>
          <a:ext cx="9829800" cy="4419600"/>
        </p:xfrm>
        <a:graphic>
          <a:graphicData uri="http://schemas.openxmlformats.org/drawingml/2006/table">
            <a:tbl>
              <a:tblPr/>
              <a:tblGrid>
                <a:gridCol w="9829800"/>
              </a:tblGrid>
              <a:tr h="4419600">
                <a:tc>
                  <a:txBody>
                    <a:bodyPr/>
                    <a:lstStyle/>
                    <a:p>
                      <a:pPr marL="0" marR="0">
                        <a:spcBef>
                          <a:spcPts val="0"/>
                        </a:spcBef>
                        <a:spcAft>
                          <a:spcPts val="0"/>
                        </a:spcAft>
                      </a:pPr>
                      <a:r>
                        <a:rPr lang="en-US" sz="3600" dirty="0" smtClean="0">
                          <a:effectLst/>
                          <a:latin typeface="Cambria"/>
                          <a:ea typeface="Calibri"/>
                          <a:cs typeface="Times New Roman"/>
                        </a:rPr>
                        <a:t>A </a:t>
                      </a:r>
                      <a:r>
                        <a:rPr lang="en-US" sz="3600" i="1" dirty="0" smtClean="0">
                          <a:effectLst/>
                          <a:latin typeface="Cambria"/>
                          <a:ea typeface="Calibri"/>
                          <a:cs typeface="Times New Roman"/>
                        </a:rPr>
                        <a:t>98-lb Weakling</a:t>
                      </a:r>
                      <a:r>
                        <a:rPr lang="en-US" sz="3600" dirty="0" smtClean="0">
                          <a:effectLst/>
                          <a:latin typeface="Cambria"/>
                          <a:ea typeface="Calibri"/>
                          <a:cs typeface="Times New Roman"/>
                        </a:rPr>
                        <a:t> can be cast on any enemy unit in melee.  The caster uses the Spell Card, and the 3 AC. A </a:t>
                      </a:r>
                      <a:r>
                        <a:rPr lang="en-US" sz="3600" i="1" dirty="0" smtClean="0">
                          <a:effectLst/>
                          <a:latin typeface="Cambria"/>
                          <a:ea typeface="Calibri"/>
                          <a:cs typeface="Times New Roman"/>
                        </a:rPr>
                        <a:t>98-lb Weakling</a:t>
                      </a:r>
                      <a:r>
                        <a:rPr lang="en-US" sz="3600" dirty="0" smtClean="0">
                          <a:effectLst/>
                          <a:latin typeface="Cambria"/>
                          <a:ea typeface="Calibri"/>
                          <a:cs typeface="Times New Roman"/>
                        </a:rPr>
                        <a:t> decreases melee MPK by 50% by the enemy unit for 1D4 activations.  For a </a:t>
                      </a:r>
                      <a:r>
                        <a:rPr lang="en-US" sz="3600" i="1" dirty="0" smtClean="0">
                          <a:effectLst/>
                          <a:latin typeface="Cambria"/>
                          <a:ea typeface="Calibri"/>
                          <a:cs typeface="Times New Roman"/>
                        </a:rPr>
                        <a:t>Nullify</a:t>
                      </a:r>
                      <a:r>
                        <a:rPr lang="en-US" sz="3600" dirty="0" smtClean="0">
                          <a:effectLst/>
                          <a:latin typeface="Cambria"/>
                          <a:ea typeface="Calibri"/>
                          <a:cs typeface="Times New Roman"/>
                        </a:rPr>
                        <a:t> to counter a </a:t>
                      </a:r>
                      <a:r>
                        <a:rPr lang="en-US" sz="3600" i="1" dirty="0" smtClean="0">
                          <a:effectLst/>
                          <a:latin typeface="Cambria"/>
                          <a:ea typeface="Calibri"/>
                          <a:cs typeface="Times New Roman"/>
                        </a:rPr>
                        <a:t>98-lb Weakling</a:t>
                      </a:r>
                      <a:r>
                        <a:rPr lang="en-US" sz="3600" dirty="0" smtClean="0">
                          <a:effectLst/>
                          <a:latin typeface="Cambria"/>
                          <a:ea typeface="Calibri"/>
                          <a:cs typeface="Times New Roman"/>
                        </a:rPr>
                        <a:t>, it must be cast on the unit.  The casting of a </a:t>
                      </a:r>
                      <a:r>
                        <a:rPr lang="en-US" sz="3600" i="1" dirty="0" smtClean="0">
                          <a:effectLst/>
                          <a:latin typeface="Cambria"/>
                          <a:ea typeface="Calibri"/>
                          <a:cs typeface="Times New Roman"/>
                        </a:rPr>
                        <a:t>Charles Atlas</a:t>
                      </a:r>
                      <a:r>
                        <a:rPr lang="en-US" sz="3600" dirty="0" smtClean="0">
                          <a:effectLst/>
                          <a:latin typeface="Cambria"/>
                          <a:ea typeface="Calibri"/>
                          <a:cs typeface="Times New Roman"/>
                        </a:rPr>
                        <a:t> nullifies a </a:t>
                      </a:r>
                      <a:r>
                        <a:rPr lang="en-US" sz="3600" i="1" dirty="0" smtClean="0">
                          <a:effectLst/>
                          <a:latin typeface="Cambria"/>
                          <a:ea typeface="Calibri"/>
                          <a:cs typeface="Times New Roman"/>
                        </a:rPr>
                        <a:t>98-lb Weakling</a:t>
                      </a:r>
                      <a:r>
                        <a:rPr lang="en-US" sz="3600" dirty="0" smtClean="0">
                          <a:effectLst/>
                          <a:latin typeface="Cambria"/>
                          <a:ea typeface="Calibri"/>
                          <a:cs typeface="Times New Roman"/>
                        </a:rPr>
                        <a:t> (and vice-versa).</a:t>
                      </a:r>
                      <a:endParaRPr lang="en-US" sz="36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202903346"/>
              </p:ext>
            </p:extLst>
          </p:nvPr>
        </p:nvGraphicFramePr>
        <p:xfrm>
          <a:off x="114303" y="1500686"/>
          <a:ext cx="9829799" cy="1699714"/>
        </p:xfrm>
        <a:graphic>
          <a:graphicData uri="http://schemas.openxmlformats.org/drawingml/2006/table">
            <a:tbl>
              <a:tblPr/>
              <a:tblGrid>
                <a:gridCol w="1274356"/>
                <a:gridCol w="776560"/>
                <a:gridCol w="3690323"/>
                <a:gridCol w="1646044"/>
                <a:gridCol w="1539848"/>
                <a:gridCol w="902668"/>
              </a:tblGrid>
              <a:tr h="958669">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17731">
                <a:tc>
                  <a:txBody>
                    <a:bodyPr/>
                    <a:lstStyle/>
                    <a:p>
                      <a:pPr algn="ctr" fontAlgn="ctr"/>
                      <a:r>
                        <a:rPr lang="en-US" sz="2400" b="0" i="0" u="none" strike="noStrike" dirty="0" smtClean="0">
                          <a:effectLst/>
                          <a:latin typeface="Cambria"/>
                        </a:rPr>
                        <a:t>3</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Reduces Enemy Melee Attack Effectiveness</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1D4 Activations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 or Charles Atlas</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N/A</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8194" name="Picture 2" descr="C:\Users\Mark\AppData\Local\Microsoft\Windows\Temporary Internet Files\Content.IE5\GV4T8G7Z\weakling_thumb[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61322"/>
            <a:ext cx="1371599"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rk\AppData\Local\Microsoft\Windows\Temporary Internet Files\Content.IE5\GV4T8G7Z\weakling_thumb[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1" y="76200"/>
            <a:ext cx="1371599"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616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2743200" y="395305"/>
            <a:ext cx="4572000" cy="595295"/>
          </a:xfrm>
          <a:prstGeom prst="rect">
            <a:avLst/>
          </a:prstGeom>
          <a:solidFill>
            <a:schemeClr val="bg1"/>
          </a:solidFill>
        </p:spPr>
        <p:txBody>
          <a:bodyPr wrap="square" lIns="101858" tIns="50929" rIns="101858" bIns="50929" rtlCol="0">
            <a:spAutoFit/>
          </a:bodyPr>
          <a:lstStyle/>
          <a:p>
            <a:pPr algn="ctr"/>
            <a:r>
              <a:rPr lang="en-US" sz="3200" b="1" i="1" dirty="0">
                <a:solidFill>
                  <a:prstClr val="black"/>
                </a:solidFill>
                <a:latin typeface="Cambria" panose="02040503050406030204" pitchFamily="18" charset="0"/>
              </a:rPr>
              <a:t>Thorny Devil – </a:t>
            </a:r>
            <a:r>
              <a:rPr lang="en-US" sz="3200" b="1" i="1" dirty="0" smtClean="0">
                <a:solidFill>
                  <a:prstClr val="black"/>
                </a:solidFill>
                <a:latin typeface="Cambria" panose="02040503050406030204" pitchFamily="18" charset="0"/>
              </a:rPr>
              <a:t>1 to 2 </a:t>
            </a:r>
            <a:r>
              <a:rPr lang="en-US" sz="3200" b="1" i="1" dirty="0">
                <a:solidFill>
                  <a:prstClr val="black"/>
                </a:solidFill>
                <a:latin typeface="Cambria" panose="02040503050406030204" pitchFamily="18" charset="0"/>
              </a:rPr>
              <a:t>AC</a:t>
            </a:r>
          </a:p>
        </p:txBody>
      </p:sp>
      <p:graphicFrame>
        <p:nvGraphicFramePr>
          <p:cNvPr id="7" name="Table 6"/>
          <p:cNvGraphicFramePr>
            <a:graphicFrameLocks noGrp="1"/>
          </p:cNvGraphicFramePr>
          <p:nvPr>
            <p:extLst>
              <p:ext uri="{D42A27DB-BD31-4B8C-83A1-F6EECF244321}">
                <p14:modId xmlns:p14="http://schemas.microsoft.com/office/powerpoint/2010/main" val="926821571"/>
              </p:ext>
            </p:extLst>
          </p:nvPr>
        </p:nvGraphicFramePr>
        <p:xfrm>
          <a:off x="152400" y="2819399"/>
          <a:ext cx="9829800" cy="4876801"/>
        </p:xfrm>
        <a:graphic>
          <a:graphicData uri="http://schemas.openxmlformats.org/drawingml/2006/table">
            <a:tbl>
              <a:tblPr/>
              <a:tblGrid>
                <a:gridCol w="9829800"/>
              </a:tblGrid>
              <a:tr h="4876801">
                <a:tc>
                  <a:txBody>
                    <a:bodyPr/>
                    <a:lstStyle/>
                    <a:p>
                      <a:pPr marL="0" marR="0">
                        <a:spcBef>
                          <a:spcPts val="0"/>
                        </a:spcBef>
                        <a:spcAft>
                          <a:spcPts val="0"/>
                        </a:spcAft>
                      </a:pPr>
                      <a:r>
                        <a:rPr lang="en-US" sz="3600" dirty="0" smtClean="0">
                          <a:effectLst/>
                          <a:latin typeface="Cambria"/>
                          <a:ea typeface="Calibri"/>
                          <a:cs typeface="Times New Roman"/>
                        </a:rPr>
                        <a:t>This creates a circular obstacle or entanglement on land 5" in diameter per AC used to cast it.  The caster uses the Spell Card, and the 1-2 AC.  Any movement through or out of the entanglement is at half rate.  Combat is generally unaffected, although no charges may occur into or out of an entanglement.  For a </a:t>
                      </a:r>
                      <a:r>
                        <a:rPr lang="en-US" sz="3600" i="1" dirty="0" smtClean="0">
                          <a:effectLst/>
                          <a:latin typeface="Cambria"/>
                          <a:ea typeface="Calibri"/>
                          <a:cs typeface="Times New Roman"/>
                        </a:rPr>
                        <a:t>Nullify</a:t>
                      </a:r>
                      <a:r>
                        <a:rPr lang="en-US" sz="3600" dirty="0" smtClean="0">
                          <a:effectLst/>
                          <a:latin typeface="Cambria"/>
                          <a:ea typeface="Calibri"/>
                          <a:cs typeface="Times New Roman"/>
                        </a:rPr>
                        <a:t> to counter a </a:t>
                      </a:r>
                      <a:r>
                        <a:rPr lang="en-US" sz="3600" i="1" dirty="0" smtClean="0">
                          <a:effectLst/>
                          <a:latin typeface="Cambria"/>
                          <a:ea typeface="Calibri"/>
                          <a:cs typeface="Times New Roman"/>
                        </a:rPr>
                        <a:t>Thorny Devil</a:t>
                      </a:r>
                      <a:r>
                        <a:rPr lang="en-US" sz="3600" dirty="0" smtClean="0">
                          <a:effectLst/>
                          <a:latin typeface="Cambria"/>
                          <a:ea typeface="Calibri"/>
                          <a:cs typeface="Times New Roman"/>
                        </a:rPr>
                        <a:t>, it must be cast on the obstacle.</a:t>
                      </a:r>
                      <a:endParaRPr lang="en-US" sz="36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175180970"/>
              </p:ext>
            </p:extLst>
          </p:nvPr>
        </p:nvGraphicFramePr>
        <p:xfrm>
          <a:off x="114303" y="1295400"/>
          <a:ext cx="9829799" cy="1447800"/>
        </p:xfrm>
        <a:graphic>
          <a:graphicData uri="http://schemas.openxmlformats.org/drawingml/2006/table">
            <a:tbl>
              <a:tblPr/>
              <a:tblGrid>
                <a:gridCol w="1274356"/>
                <a:gridCol w="776560"/>
                <a:gridCol w="3690323"/>
                <a:gridCol w="1646044"/>
                <a:gridCol w="1539848"/>
                <a:gridCol w="902668"/>
              </a:tblGrid>
              <a:tr h="827941">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9859">
                <a:tc>
                  <a:txBody>
                    <a:bodyPr/>
                    <a:lstStyle/>
                    <a:p>
                      <a:pPr algn="ctr" fontAlgn="ctr"/>
                      <a:r>
                        <a:rPr lang="en-US" sz="2400" b="0" i="0" u="none" strike="noStrike" dirty="0" smtClean="0">
                          <a:effectLst/>
                          <a:latin typeface="Cambria"/>
                        </a:rPr>
                        <a:t>1-2 AC</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Creates an Entanglement</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1D4 Activations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N/A</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9219" name="Picture 3" descr="C:\Users\Mark\AppData\Local\Microsoft\Windows\Temporary Internet Files\Content.IE5\G4KRB3XF\barbed-wire-306187_64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52400"/>
            <a:ext cx="2011678" cy="1005840"/>
          </a:xfrm>
          <a:prstGeom prst="rect">
            <a:avLst/>
          </a:prstGeom>
          <a:solidFill>
            <a:schemeClr val="bg1"/>
          </a:solidFill>
        </p:spPr>
      </p:pic>
      <p:pic>
        <p:nvPicPr>
          <p:cNvPr id="8" name="Picture 3" descr="C:\Users\Mark\AppData\Local\Microsoft\Windows\Temporary Internet Files\Content.IE5\G4KRB3XF\barbed-wire-306187_64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9522" y="152400"/>
            <a:ext cx="2011678" cy="1005840"/>
          </a:xfrm>
          <a:prstGeom prst="rect">
            <a:avLst/>
          </a:prstGeom>
          <a:solidFill>
            <a:schemeClr val="bg1"/>
          </a:solidFill>
        </p:spPr>
      </p:pic>
    </p:spTree>
    <p:extLst>
      <p:ext uri="{BB962C8B-B14F-4D97-AF65-F5344CB8AC3E}">
        <p14:creationId xmlns:p14="http://schemas.microsoft.com/office/powerpoint/2010/main" val="22077986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2987040" y="259080"/>
            <a:ext cx="4023360" cy="595295"/>
          </a:xfrm>
          <a:prstGeom prst="rect">
            <a:avLst/>
          </a:prstGeom>
          <a:solidFill>
            <a:schemeClr val="bg1"/>
          </a:solidFill>
        </p:spPr>
        <p:txBody>
          <a:bodyPr wrap="square" lIns="101858" tIns="50929" rIns="101858" bIns="50929" rtlCol="0">
            <a:spAutoFit/>
          </a:bodyPr>
          <a:lstStyle/>
          <a:p>
            <a:pPr algn="ctr"/>
            <a:r>
              <a:rPr lang="en-US" sz="3200" b="1" i="1" dirty="0">
                <a:solidFill>
                  <a:prstClr val="black"/>
                </a:solidFill>
                <a:latin typeface="Cambria" panose="02040503050406030204" pitchFamily="18" charset="0"/>
              </a:rPr>
              <a:t>Alacrity – 3 AC</a:t>
            </a:r>
          </a:p>
        </p:txBody>
      </p:sp>
      <p:graphicFrame>
        <p:nvGraphicFramePr>
          <p:cNvPr id="7" name="Table 6"/>
          <p:cNvGraphicFramePr>
            <a:graphicFrameLocks noGrp="1"/>
          </p:cNvGraphicFramePr>
          <p:nvPr>
            <p:extLst>
              <p:ext uri="{D42A27DB-BD31-4B8C-83A1-F6EECF244321}">
                <p14:modId xmlns:p14="http://schemas.microsoft.com/office/powerpoint/2010/main" val="938110416"/>
              </p:ext>
            </p:extLst>
          </p:nvPr>
        </p:nvGraphicFramePr>
        <p:xfrm>
          <a:off x="152400" y="2819399"/>
          <a:ext cx="9829800" cy="4876801"/>
        </p:xfrm>
        <a:graphic>
          <a:graphicData uri="http://schemas.openxmlformats.org/drawingml/2006/table">
            <a:tbl>
              <a:tblPr/>
              <a:tblGrid>
                <a:gridCol w="9829800"/>
              </a:tblGrid>
              <a:tr h="4876801">
                <a:tc>
                  <a:txBody>
                    <a:bodyPr/>
                    <a:lstStyle/>
                    <a:p>
                      <a:pPr marL="0" marR="0">
                        <a:spcBef>
                          <a:spcPts val="0"/>
                        </a:spcBef>
                        <a:spcAft>
                          <a:spcPts val="0"/>
                        </a:spcAft>
                      </a:pPr>
                      <a:r>
                        <a:rPr lang="en-US" sz="3600" dirty="0" smtClean="0">
                          <a:effectLst/>
                          <a:latin typeface="Cambria"/>
                          <a:ea typeface="Calibri"/>
                          <a:cs typeface="Times New Roman"/>
                        </a:rPr>
                        <a:t>An </a:t>
                      </a:r>
                      <a:r>
                        <a:rPr lang="en-US" sz="3600" i="1" dirty="0" smtClean="0">
                          <a:effectLst/>
                          <a:latin typeface="Cambria"/>
                          <a:ea typeface="Calibri"/>
                          <a:cs typeface="Times New Roman"/>
                        </a:rPr>
                        <a:t>Alacrity</a:t>
                      </a:r>
                      <a:r>
                        <a:rPr lang="en-US" sz="3600" dirty="0" smtClean="0">
                          <a:effectLst/>
                          <a:latin typeface="Cambria"/>
                          <a:ea typeface="Calibri"/>
                          <a:cs typeface="Times New Roman"/>
                        </a:rPr>
                        <a:t> spell can be cast on any friendly </a:t>
                      </a:r>
                      <a:r>
                        <a:rPr lang="en-US" sz="3600" i="1" dirty="0" smtClean="0">
                          <a:effectLst/>
                          <a:latin typeface="Cambria"/>
                          <a:ea typeface="Calibri"/>
                          <a:cs typeface="Times New Roman"/>
                        </a:rPr>
                        <a:t>unit</a:t>
                      </a:r>
                      <a:r>
                        <a:rPr lang="en-US" sz="3600" dirty="0" smtClean="0">
                          <a:effectLst/>
                          <a:latin typeface="Cambria"/>
                          <a:ea typeface="Calibri"/>
                          <a:cs typeface="Times New Roman"/>
                        </a:rPr>
                        <a:t> except The Undead.  The caster uses the Spell Card, and the 3 AC.  </a:t>
                      </a:r>
                      <a:r>
                        <a:rPr lang="en-US" sz="3600" i="1" dirty="0" smtClean="0">
                          <a:effectLst/>
                          <a:latin typeface="Cambria"/>
                          <a:ea typeface="Calibri"/>
                          <a:cs typeface="Times New Roman"/>
                        </a:rPr>
                        <a:t>Alacrity </a:t>
                      </a:r>
                      <a:r>
                        <a:rPr lang="en-US" sz="3600" dirty="0" smtClean="0">
                          <a:effectLst/>
                          <a:latin typeface="Cambria"/>
                          <a:ea typeface="Calibri"/>
                          <a:cs typeface="Times New Roman"/>
                        </a:rPr>
                        <a:t>doubles the movement rate of the unit upon which it is cast for 1D4 activations.  </a:t>
                      </a:r>
                      <a:r>
                        <a:rPr lang="en-US" sz="3600" i="1" dirty="0" smtClean="0">
                          <a:effectLst/>
                          <a:latin typeface="Cambria"/>
                          <a:ea typeface="Calibri"/>
                          <a:cs typeface="Times New Roman"/>
                        </a:rPr>
                        <a:t>Alacrity</a:t>
                      </a:r>
                      <a:r>
                        <a:rPr lang="en-US" sz="3600" dirty="0" smtClean="0">
                          <a:effectLst/>
                          <a:latin typeface="Cambria"/>
                          <a:ea typeface="Calibri"/>
                          <a:cs typeface="Times New Roman"/>
                        </a:rPr>
                        <a:t> cannot be used on individuals.  For a </a:t>
                      </a:r>
                      <a:r>
                        <a:rPr lang="en-US" sz="3600" i="1" dirty="0" smtClean="0">
                          <a:effectLst/>
                          <a:latin typeface="Cambria"/>
                          <a:ea typeface="Calibri"/>
                          <a:cs typeface="Times New Roman"/>
                        </a:rPr>
                        <a:t>Nullify</a:t>
                      </a:r>
                      <a:r>
                        <a:rPr lang="en-US" sz="3600" dirty="0" smtClean="0">
                          <a:effectLst/>
                          <a:latin typeface="Cambria"/>
                          <a:ea typeface="Calibri"/>
                          <a:cs typeface="Times New Roman"/>
                        </a:rPr>
                        <a:t> to counter an </a:t>
                      </a:r>
                      <a:r>
                        <a:rPr lang="en-US" sz="3600" i="1" dirty="0" smtClean="0">
                          <a:effectLst/>
                          <a:latin typeface="Cambria"/>
                          <a:ea typeface="Calibri"/>
                          <a:cs typeface="Times New Roman"/>
                        </a:rPr>
                        <a:t>Alacrity</a:t>
                      </a:r>
                      <a:r>
                        <a:rPr lang="en-US" sz="3600" dirty="0" smtClean="0">
                          <a:effectLst/>
                          <a:latin typeface="Cambria"/>
                          <a:ea typeface="Calibri"/>
                          <a:cs typeface="Times New Roman"/>
                        </a:rPr>
                        <a:t>, it must be cast on the unit. The casting of an </a:t>
                      </a:r>
                      <a:r>
                        <a:rPr lang="en-US" sz="3600" i="1" dirty="0" smtClean="0">
                          <a:effectLst/>
                          <a:latin typeface="Cambria"/>
                          <a:ea typeface="Calibri"/>
                          <a:cs typeface="Times New Roman"/>
                        </a:rPr>
                        <a:t>LSD</a:t>
                      </a:r>
                      <a:r>
                        <a:rPr lang="en-US" sz="3600" dirty="0" smtClean="0">
                          <a:effectLst/>
                          <a:latin typeface="Cambria"/>
                          <a:ea typeface="Calibri"/>
                          <a:cs typeface="Times New Roman"/>
                        </a:rPr>
                        <a:t> nullifies an </a:t>
                      </a:r>
                      <a:r>
                        <a:rPr lang="en-US" sz="3600" i="1" dirty="0" smtClean="0">
                          <a:effectLst/>
                          <a:latin typeface="Cambria"/>
                          <a:ea typeface="Calibri"/>
                          <a:cs typeface="Times New Roman"/>
                        </a:rPr>
                        <a:t>Alacrity </a:t>
                      </a:r>
                      <a:r>
                        <a:rPr lang="en-US" sz="3600" dirty="0" smtClean="0">
                          <a:effectLst/>
                          <a:latin typeface="Cambria"/>
                          <a:ea typeface="Calibri"/>
                          <a:cs typeface="Times New Roman"/>
                        </a:rPr>
                        <a:t>(and vice-versa).</a:t>
                      </a:r>
                      <a:endParaRPr lang="en-US" sz="36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868456273"/>
              </p:ext>
            </p:extLst>
          </p:nvPr>
        </p:nvGraphicFramePr>
        <p:xfrm>
          <a:off x="114303" y="1295400"/>
          <a:ext cx="9829799" cy="1447800"/>
        </p:xfrm>
        <a:graphic>
          <a:graphicData uri="http://schemas.openxmlformats.org/drawingml/2006/table">
            <a:tbl>
              <a:tblPr/>
              <a:tblGrid>
                <a:gridCol w="1274356"/>
                <a:gridCol w="776560"/>
                <a:gridCol w="3690323"/>
                <a:gridCol w="1646044"/>
                <a:gridCol w="1539848"/>
                <a:gridCol w="902668"/>
              </a:tblGrid>
              <a:tr h="827941">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9859">
                <a:tc>
                  <a:txBody>
                    <a:bodyPr/>
                    <a:lstStyle/>
                    <a:p>
                      <a:pPr algn="ctr" fontAlgn="ctr"/>
                      <a:r>
                        <a:rPr lang="en-US" sz="2400" b="0" i="0" u="none" strike="noStrike" dirty="0" smtClean="0">
                          <a:effectLst/>
                          <a:latin typeface="Cambria"/>
                        </a:rPr>
                        <a:t>3 AC</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2</a:t>
                      </a:r>
                      <a:r>
                        <a:rPr lang="en-US" sz="2400" b="0" i="0" u="none" strike="noStrike" baseline="0" dirty="0" smtClean="0">
                          <a:effectLst/>
                          <a:latin typeface="Cambria"/>
                        </a:rPr>
                        <a:t> x Unit </a:t>
                      </a:r>
                      <a:r>
                        <a:rPr lang="en-US" sz="2400" b="0" i="0" u="none" strike="noStrike" dirty="0" smtClean="0">
                          <a:effectLst/>
                          <a:latin typeface="Cambria"/>
                        </a:rPr>
                        <a:t>Movement Rate</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1D4 Activations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 or LSD</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The Undead</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1026" name="Picture 2" descr="C:\Users\Mark\AppData\Local\Microsoft\Windows\Temporary Internet Files\Content.IE5\B4EUUI21\foot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76200"/>
            <a:ext cx="1051699" cy="10058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rk\AppData\Local\Microsoft\Windows\Temporary Internet Files\Content.IE5\B4EUUI21\foot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35101" y="76200"/>
            <a:ext cx="1051699" cy="100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4273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3017520" y="409949"/>
            <a:ext cx="4023360" cy="656851"/>
          </a:xfrm>
          <a:prstGeom prst="rect">
            <a:avLst/>
          </a:prstGeom>
          <a:solidFill>
            <a:schemeClr val="bg1"/>
          </a:solidFill>
        </p:spPr>
        <p:txBody>
          <a:bodyPr wrap="square" lIns="101858" tIns="50929" rIns="101858" bIns="50929" rtlCol="0">
            <a:spAutoFit/>
          </a:bodyPr>
          <a:lstStyle/>
          <a:p>
            <a:pPr algn="ctr"/>
            <a:r>
              <a:rPr lang="en-US" sz="3600" b="1" i="1" dirty="0">
                <a:solidFill>
                  <a:prstClr val="black"/>
                </a:solidFill>
                <a:latin typeface="Cambria" panose="02040503050406030204" pitchFamily="18" charset="0"/>
              </a:rPr>
              <a:t>LSD – 3 AC</a:t>
            </a:r>
          </a:p>
        </p:txBody>
      </p:sp>
      <p:graphicFrame>
        <p:nvGraphicFramePr>
          <p:cNvPr id="7" name="Table 6"/>
          <p:cNvGraphicFramePr>
            <a:graphicFrameLocks noGrp="1"/>
          </p:cNvGraphicFramePr>
          <p:nvPr>
            <p:extLst>
              <p:ext uri="{D42A27DB-BD31-4B8C-83A1-F6EECF244321}">
                <p14:modId xmlns:p14="http://schemas.microsoft.com/office/powerpoint/2010/main" val="4143012571"/>
              </p:ext>
            </p:extLst>
          </p:nvPr>
        </p:nvGraphicFramePr>
        <p:xfrm>
          <a:off x="152400" y="3276600"/>
          <a:ext cx="9829800" cy="4419600"/>
        </p:xfrm>
        <a:graphic>
          <a:graphicData uri="http://schemas.openxmlformats.org/drawingml/2006/table">
            <a:tbl>
              <a:tblPr/>
              <a:tblGrid>
                <a:gridCol w="9829800"/>
              </a:tblGrid>
              <a:tr h="4419600">
                <a:tc>
                  <a:txBody>
                    <a:bodyPr/>
                    <a:lstStyle/>
                    <a:p>
                      <a:pPr marL="0" marR="0">
                        <a:spcBef>
                          <a:spcPts val="0"/>
                        </a:spcBef>
                        <a:spcAft>
                          <a:spcPts val="0"/>
                        </a:spcAft>
                      </a:pPr>
                      <a:r>
                        <a:rPr lang="en-US" sz="3600" dirty="0" smtClean="0">
                          <a:effectLst/>
                          <a:latin typeface="Cambria"/>
                          <a:ea typeface="Calibri"/>
                          <a:cs typeface="Times New Roman"/>
                        </a:rPr>
                        <a:t>An </a:t>
                      </a:r>
                      <a:r>
                        <a:rPr lang="en-US" sz="3600" i="1" dirty="0" smtClean="0">
                          <a:effectLst/>
                          <a:latin typeface="Cambria"/>
                          <a:ea typeface="Calibri"/>
                          <a:cs typeface="Times New Roman"/>
                        </a:rPr>
                        <a:t>LSD</a:t>
                      </a:r>
                      <a:r>
                        <a:rPr lang="en-US" sz="3600" dirty="0" smtClean="0">
                          <a:effectLst/>
                          <a:latin typeface="Cambria"/>
                          <a:ea typeface="Calibri"/>
                          <a:cs typeface="Times New Roman"/>
                        </a:rPr>
                        <a:t> spell can be cast on any enemy unit except The Undead. </a:t>
                      </a:r>
                      <a:r>
                        <a:rPr lang="en-US" sz="3600" i="1" dirty="0" smtClean="0">
                          <a:effectLst/>
                          <a:latin typeface="Cambria"/>
                          <a:ea typeface="Calibri"/>
                          <a:cs typeface="Times New Roman"/>
                        </a:rPr>
                        <a:t>LSD</a:t>
                      </a:r>
                      <a:r>
                        <a:rPr lang="en-US" sz="3600" dirty="0" smtClean="0">
                          <a:effectLst/>
                          <a:latin typeface="Cambria"/>
                          <a:ea typeface="Calibri"/>
                          <a:cs typeface="Times New Roman"/>
                        </a:rPr>
                        <a:t> halves the movement rate of the unit upon which it is cast for 1D4 activations. </a:t>
                      </a:r>
                      <a:r>
                        <a:rPr lang="en-US" sz="3600" i="1" dirty="0" smtClean="0">
                          <a:effectLst/>
                          <a:latin typeface="Cambria"/>
                          <a:ea typeface="Calibri"/>
                          <a:cs typeface="Times New Roman"/>
                        </a:rPr>
                        <a:t>LSD</a:t>
                      </a:r>
                      <a:r>
                        <a:rPr lang="en-US" sz="3600" dirty="0" smtClean="0">
                          <a:effectLst/>
                          <a:latin typeface="Cambria"/>
                          <a:ea typeface="Calibri"/>
                          <a:cs typeface="Times New Roman"/>
                        </a:rPr>
                        <a:t> cannot be used on individuals.  For a </a:t>
                      </a:r>
                      <a:r>
                        <a:rPr lang="en-US" sz="3600" i="1" dirty="0" smtClean="0">
                          <a:effectLst/>
                          <a:latin typeface="Cambria"/>
                          <a:ea typeface="Calibri"/>
                          <a:cs typeface="Times New Roman"/>
                        </a:rPr>
                        <a:t>Nullify</a:t>
                      </a:r>
                      <a:r>
                        <a:rPr lang="en-US" sz="3600" dirty="0" smtClean="0">
                          <a:effectLst/>
                          <a:latin typeface="Cambria"/>
                          <a:ea typeface="Calibri"/>
                          <a:cs typeface="Times New Roman"/>
                        </a:rPr>
                        <a:t> to counter an </a:t>
                      </a:r>
                      <a:r>
                        <a:rPr lang="en-US" sz="3600" i="1" dirty="0" smtClean="0">
                          <a:effectLst/>
                          <a:latin typeface="Cambria"/>
                          <a:ea typeface="Calibri"/>
                          <a:cs typeface="Times New Roman"/>
                        </a:rPr>
                        <a:t>LSD</a:t>
                      </a:r>
                      <a:r>
                        <a:rPr lang="en-US" sz="3600" dirty="0" smtClean="0">
                          <a:effectLst/>
                          <a:latin typeface="Cambria"/>
                          <a:ea typeface="Calibri"/>
                          <a:cs typeface="Times New Roman"/>
                        </a:rPr>
                        <a:t>, it must be cast on the unit. The casting of an </a:t>
                      </a:r>
                      <a:r>
                        <a:rPr lang="en-US" sz="3600" i="1" dirty="0" smtClean="0">
                          <a:effectLst/>
                          <a:latin typeface="Cambria"/>
                          <a:ea typeface="Calibri"/>
                          <a:cs typeface="Times New Roman"/>
                        </a:rPr>
                        <a:t>Alacrity</a:t>
                      </a:r>
                      <a:r>
                        <a:rPr lang="en-US" sz="3600" dirty="0" smtClean="0">
                          <a:effectLst/>
                          <a:latin typeface="Cambria"/>
                          <a:ea typeface="Calibri"/>
                          <a:cs typeface="Times New Roman"/>
                        </a:rPr>
                        <a:t> nullifies an </a:t>
                      </a:r>
                      <a:r>
                        <a:rPr lang="en-US" sz="3600" i="1" dirty="0" smtClean="0">
                          <a:effectLst/>
                          <a:latin typeface="Cambria"/>
                          <a:ea typeface="Calibri"/>
                          <a:cs typeface="Times New Roman"/>
                        </a:rPr>
                        <a:t>LSD</a:t>
                      </a:r>
                      <a:r>
                        <a:rPr lang="en-US" sz="3600" dirty="0" smtClean="0">
                          <a:effectLst/>
                          <a:latin typeface="Cambria"/>
                          <a:ea typeface="Calibri"/>
                          <a:cs typeface="Times New Roman"/>
                        </a:rPr>
                        <a:t> (and vice-versa).</a:t>
                      </a:r>
                      <a:endParaRPr lang="en-US" sz="36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972410049"/>
              </p:ext>
            </p:extLst>
          </p:nvPr>
        </p:nvGraphicFramePr>
        <p:xfrm>
          <a:off x="114303" y="1447800"/>
          <a:ext cx="9829799" cy="1676400"/>
        </p:xfrm>
        <a:graphic>
          <a:graphicData uri="http://schemas.openxmlformats.org/drawingml/2006/table">
            <a:tbl>
              <a:tblPr/>
              <a:tblGrid>
                <a:gridCol w="1274356"/>
                <a:gridCol w="776560"/>
                <a:gridCol w="3690323"/>
                <a:gridCol w="1646044"/>
                <a:gridCol w="1539848"/>
                <a:gridCol w="902668"/>
              </a:tblGrid>
              <a:tr h="958669">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17731">
                <a:tc>
                  <a:txBody>
                    <a:bodyPr/>
                    <a:lstStyle/>
                    <a:p>
                      <a:pPr algn="ctr" fontAlgn="ctr"/>
                      <a:r>
                        <a:rPr lang="en-US" sz="2400" b="0" i="0" u="none" strike="noStrike" dirty="0" smtClean="0">
                          <a:effectLst/>
                          <a:latin typeface="Cambria"/>
                        </a:rPr>
                        <a:t>3 AC</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Halves Unit Movement Rate</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1D4 Activations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 or Alacrity</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The Undead</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2050" name="Picture 2" descr="C:\Users\Mark\AppData\Local\Microsoft\Windows\Temporary Internet Files\Content.IE5\B4EUUI21\psychedelic-Flickr-e126759608382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60204"/>
            <a:ext cx="1853237" cy="11887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Mark\AppData\Local\Microsoft\Windows\Temporary Internet Files\Content.IE5\B4EUUI21\psychedelic-Flickr-e126759608382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4163" y="182880"/>
            <a:ext cx="1853237" cy="1188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6894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2667000" y="259080"/>
            <a:ext cx="4678680" cy="595295"/>
          </a:xfrm>
          <a:prstGeom prst="rect">
            <a:avLst/>
          </a:prstGeom>
          <a:solidFill>
            <a:schemeClr val="bg1"/>
          </a:solidFill>
        </p:spPr>
        <p:txBody>
          <a:bodyPr wrap="square" lIns="101858" tIns="50929" rIns="101858" bIns="50929" rtlCol="0">
            <a:spAutoFit/>
          </a:bodyPr>
          <a:lstStyle/>
          <a:p>
            <a:pPr algn="ctr"/>
            <a:r>
              <a:rPr lang="en-US" sz="3200" b="1" i="1" dirty="0">
                <a:solidFill>
                  <a:prstClr val="black"/>
                </a:solidFill>
                <a:latin typeface="Cambria" panose="02040503050406030204" pitchFamily="18" charset="0"/>
              </a:rPr>
              <a:t>Walk on Water – 4 AC</a:t>
            </a:r>
          </a:p>
        </p:txBody>
      </p:sp>
      <p:graphicFrame>
        <p:nvGraphicFramePr>
          <p:cNvPr id="7" name="Table 6"/>
          <p:cNvGraphicFramePr>
            <a:graphicFrameLocks noGrp="1"/>
          </p:cNvGraphicFramePr>
          <p:nvPr>
            <p:extLst>
              <p:ext uri="{D42A27DB-BD31-4B8C-83A1-F6EECF244321}">
                <p14:modId xmlns:p14="http://schemas.microsoft.com/office/powerpoint/2010/main" val="1836381891"/>
              </p:ext>
            </p:extLst>
          </p:nvPr>
        </p:nvGraphicFramePr>
        <p:xfrm>
          <a:off x="152400" y="2819399"/>
          <a:ext cx="9829800" cy="4876801"/>
        </p:xfrm>
        <a:graphic>
          <a:graphicData uri="http://schemas.openxmlformats.org/drawingml/2006/table">
            <a:tbl>
              <a:tblPr/>
              <a:tblGrid>
                <a:gridCol w="9829800"/>
              </a:tblGrid>
              <a:tr h="4876801">
                <a:tc>
                  <a:txBody>
                    <a:bodyPr/>
                    <a:lstStyle/>
                    <a:p>
                      <a:pPr marL="0" marR="0">
                        <a:spcBef>
                          <a:spcPts val="0"/>
                        </a:spcBef>
                        <a:spcAft>
                          <a:spcPts val="0"/>
                        </a:spcAft>
                      </a:pPr>
                      <a:r>
                        <a:rPr lang="en-US" sz="3000" dirty="0" smtClean="0">
                          <a:effectLst/>
                          <a:latin typeface="Cambria"/>
                          <a:ea typeface="Calibri"/>
                          <a:cs typeface="Times New Roman"/>
                        </a:rPr>
                        <a:t>Can use</a:t>
                      </a:r>
                      <a:r>
                        <a:rPr lang="en-US" sz="3000" baseline="0" dirty="0" smtClean="0">
                          <a:effectLst/>
                          <a:latin typeface="Cambria"/>
                          <a:ea typeface="Calibri"/>
                          <a:cs typeface="Times New Roman"/>
                        </a:rPr>
                        <a:t> </a:t>
                      </a:r>
                      <a:r>
                        <a:rPr lang="en-US" sz="3000" dirty="0" smtClean="0">
                          <a:effectLst/>
                          <a:latin typeface="Cambria"/>
                          <a:ea typeface="Calibri"/>
                          <a:cs typeface="Times New Roman"/>
                        </a:rPr>
                        <a:t>on any friendly entity except The Undead</a:t>
                      </a:r>
                      <a:r>
                        <a:rPr lang="en-US" sz="3000" baseline="0" dirty="0" smtClean="0">
                          <a:effectLst/>
                          <a:latin typeface="Cambria"/>
                          <a:ea typeface="Calibri"/>
                          <a:cs typeface="Times New Roman"/>
                        </a:rPr>
                        <a:t>. E</a:t>
                      </a:r>
                      <a:r>
                        <a:rPr lang="en-US" sz="3000" dirty="0" smtClean="0">
                          <a:effectLst/>
                          <a:latin typeface="Cambria"/>
                          <a:ea typeface="Calibri"/>
                          <a:cs typeface="Times New Roman"/>
                        </a:rPr>
                        <a:t>nables passage over a body of water as if it were land for 1D4 activations. The water is treated as open land for movement and combat.  A unit defending such a body of water gets no defensive benefit.  If it</a:t>
                      </a:r>
                      <a:r>
                        <a:rPr lang="en-US" sz="3000" baseline="0" dirty="0" smtClean="0">
                          <a:effectLst/>
                          <a:latin typeface="Cambria"/>
                          <a:ea typeface="Calibri"/>
                          <a:cs typeface="Times New Roman"/>
                        </a:rPr>
                        <a:t> </a:t>
                      </a:r>
                      <a:r>
                        <a:rPr lang="en-US" sz="3000" dirty="0" smtClean="0">
                          <a:effectLst/>
                          <a:latin typeface="Cambria"/>
                          <a:ea typeface="Calibri"/>
                          <a:cs typeface="Times New Roman"/>
                        </a:rPr>
                        <a:t>wears off and the entity is still on the water, the entity is cast into the water and potentially drowned,</a:t>
                      </a:r>
                      <a:r>
                        <a:rPr lang="en-US" sz="3000" baseline="0" dirty="0" smtClean="0">
                          <a:effectLst/>
                          <a:latin typeface="Cambria"/>
                          <a:ea typeface="Calibri"/>
                          <a:cs typeface="Times New Roman"/>
                        </a:rPr>
                        <a:t> </a:t>
                      </a:r>
                      <a:r>
                        <a:rPr lang="en-US" sz="3000" dirty="0" smtClean="0">
                          <a:effectLst/>
                          <a:latin typeface="Cambria"/>
                          <a:ea typeface="Calibri"/>
                          <a:cs typeface="Times New Roman"/>
                        </a:rPr>
                        <a:t>depending on the conditions</a:t>
                      </a:r>
                      <a:r>
                        <a:rPr lang="en-US" sz="3000" baseline="0" dirty="0" smtClean="0">
                          <a:effectLst/>
                          <a:latin typeface="Cambria"/>
                          <a:ea typeface="Calibri"/>
                          <a:cs typeface="Times New Roman"/>
                        </a:rPr>
                        <a:t> and </a:t>
                      </a:r>
                      <a:r>
                        <a:rPr lang="en-US" sz="3000" dirty="0" smtClean="0">
                          <a:effectLst/>
                          <a:latin typeface="Cambria"/>
                          <a:ea typeface="Calibri"/>
                          <a:cs typeface="Times New Roman"/>
                        </a:rPr>
                        <a:t>the entity’s size of.  For a </a:t>
                      </a:r>
                      <a:r>
                        <a:rPr lang="en-US" sz="3000" i="1" dirty="0" smtClean="0">
                          <a:effectLst/>
                          <a:latin typeface="Cambria"/>
                          <a:ea typeface="Calibri"/>
                          <a:cs typeface="Times New Roman"/>
                        </a:rPr>
                        <a:t>Nullify</a:t>
                      </a:r>
                      <a:r>
                        <a:rPr lang="en-US" sz="3000" dirty="0" smtClean="0">
                          <a:effectLst/>
                          <a:latin typeface="Cambria"/>
                          <a:ea typeface="Calibri"/>
                          <a:cs typeface="Times New Roman"/>
                        </a:rPr>
                        <a:t> to counter a </a:t>
                      </a:r>
                      <a:r>
                        <a:rPr lang="en-US" sz="3000" i="1" dirty="0" smtClean="0">
                          <a:effectLst/>
                          <a:latin typeface="Cambria"/>
                          <a:ea typeface="Calibri"/>
                          <a:cs typeface="Times New Roman"/>
                        </a:rPr>
                        <a:t>Walk on Water</a:t>
                      </a:r>
                      <a:r>
                        <a:rPr lang="en-US" sz="3000" dirty="0" smtClean="0">
                          <a:effectLst/>
                          <a:latin typeface="Cambria"/>
                          <a:ea typeface="Calibri"/>
                          <a:cs typeface="Times New Roman"/>
                        </a:rPr>
                        <a:t>, it must be cast on the unit. The degree of nullification depends on the # of AC used to cast the </a:t>
                      </a:r>
                      <a:r>
                        <a:rPr lang="en-US" sz="3000" i="1" dirty="0" smtClean="0">
                          <a:effectLst/>
                          <a:latin typeface="Cambria"/>
                          <a:ea typeface="Calibri"/>
                          <a:cs typeface="Times New Roman"/>
                        </a:rPr>
                        <a:t>Nullify</a:t>
                      </a:r>
                      <a:r>
                        <a:rPr lang="en-US" sz="3000" dirty="0" smtClean="0">
                          <a:effectLst/>
                          <a:latin typeface="Cambria"/>
                          <a:ea typeface="Calibri"/>
                          <a:cs typeface="Times New Roman"/>
                        </a:rPr>
                        <a:t>.</a:t>
                      </a:r>
                      <a:endParaRPr lang="en-US" sz="30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37273198"/>
              </p:ext>
            </p:extLst>
          </p:nvPr>
        </p:nvGraphicFramePr>
        <p:xfrm>
          <a:off x="114303" y="1295400"/>
          <a:ext cx="9829799" cy="1458776"/>
        </p:xfrm>
        <a:graphic>
          <a:graphicData uri="http://schemas.openxmlformats.org/drawingml/2006/table">
            <a:tbl>
              <a:tblPr/>
              <a:tblGrid>
                <a:gridCol w="1274356"/>
                <a:gridCol w="776560"/>
                <a:gridCol w="3690323"/>
                <a:gridCol w="1646044"/>
                <a:gridCol w="1539848"/>
                <a:gridCol w="902668"/>
              </a:tblGrid>
              <a:tr h="730069">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17731">
                <a:tc>
                  <a:txBody>
                    <a:bodyPr/>
                    <a:lstStyle/>
                    <a:p>
                      <a:pPr algn="ctr" fontAlgn="ctr"/>
                      <a:r>
                        <a:rPr lang="en-US" sz="2000" b="0" i="0" u="none" strike="noStrike" dirty="0" smtClean="0">
                          <a:effectLst/>
                          <a:latin typeface="Cambria"/>
                        </a:rPr>
                        <a:t>3 AC</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Allows Movement on Water</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1D4 Activations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The Undead</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5087" t="21452" r="31558" b="22984"/>
          <a:stretch/>
        </p:blipFill>
        <p:spPr>
          <a:xfrm>
            <a:off x="539041" y="45720"/>
            <a:ext cx="1442159" cy="1097280"/>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25087" t="21452" r="31558" b="22984"/>
          <a:stretch/>
        </p:blipFill>
        <p:spPr>
          <a:xfrm>
            <a:off x="8082841" y="45720"/>
            <a:ext cx="1442159" cy="1097280"/>
          </a:xfrm>
          <a:prstGeom prst="rect">
            <a:avLst/>
          </a:prstGeom>
        </p:spPr>
      </p:pic>
    </p:spTree>
    <p:extLst>
      <p:ext uri="{BB962C8B-B14F-4D97-AF65-F5344CB8AC3E}">
        <p14:creationId xmlns:p14="http://schemas.microsoft.com/office/powerpoint/2010/main" val="2523603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3017520" y="259080"/>
            <a:ext cx="4023360" cy="540648"/>
          </a:xfrm>
          <a:prstGeom prst="rect">
            <a:avLst/>
          </a:prstGeom>
          <a:solidFill>
            <a:schemeClr val="bg1"/>
          </a:solidFill>
        </p:spPr>
        <p:txBody>
          <a:bodyPr wrap="square" lIns="101858" tIns="50929" rIns="101858" bIns="50929" rtlCol="0">
            <a:spAutoFit/>
          </a:bodyPr>
          <a:lstStyle/>
          <a:p>
            <a:pPr algn="ctr"/>
            <a:r>
              <a:rPr lang="en-US" sz="2800" b="1" i="1" dirty="0">
                <a:solidFill>
                  <a:prstClr val="black"/>
                </a:solidFill>
                <a:latin typeface="Cambria" panose="02040503050406030204" pitchFamily="18" charset="0"/>
              </a:rPr>
              <a:t>Wall of Smoke – 2 AC</a:t>
            </a:r>
          </a:p>
        </p:txBody>
      </p:sp>
      <p:graphicFrame>
        <p:nvGraphicFramePr>
          <p:cNvPr id="7" name="Table 6"/>
          <p:cNvGraphicFramePr>
            <a:graphicFrameLocks noGrp="1"/>
          </p:cNvGraphicFramePr>
          <p:nvPr>
            <p:extLst>
              <p:ext uri="{D42A27DB-BD31-4B8C-83A1-F6EECF244321}">
                <p14:modId xmlns:p14="http://schemas.microsoft.com/office/powerpoint/2010/main" val="2927460657"/>
              </p:ext>
            </p:extLst>
          </p:nvPr>
        </p:nvGraphicFramePr>
        <p:xfrm>
          <a:off x="152400" y="2819399"/>
          <a:ext cx="9829800" cy="4887595"/>
        </p:xfrm>
        <a:graphic>
          <a:graphicData uri="http://schemas.openxmlformats.org/drawingml/2006/table">
            <a:tbl>
              <a:tblPr/>
              <a:tblGrid>
                <a:gridCol w="9829800"/>
              </a:tblGrid>
              <a:tr h="4887595">
                <a:tc>
                  <a:txBody>
                    <a:bodyPr/>
                    <a:lstStyle/>
                    <a:p>
                      <a:pPr marL="0" marR="0">
                        <a:spcBef>
                          <a:spcPts val="0"/>
                        </a:spcBef>
                        <a:spcAft>
                          <a:spcPts val="0"/>
                        </a:spcAft>
                      </a:pPr>
                      <a:r>
                        <a:rPr lang="en-US" sz="3200" dirty="0" smtClean="0">
                          <a:effectLst/>
                          <a:latin typeface="Cambria"/>
                          <a:ea typeface="Calibri"/>
                          <a:cs typeface="Times New Roman"/>
                        </a:rPr>
                        <a:t>This creates a 3” high by 1” deep by 6” long smoke cloud for 1D4 activations. It can be cast anywhere within 8” with LOS/LOF restrictions.  This cloud blocks LOS, and makes melee combat half as effective for both sides engaged (MPK is halved).  Unit and individual movement must stop at a </a:t>
                      </a:r>
                      <a:r>
                        <a:rPr lang="en-US" sz="3200" i="1" dirty="0" smtClean="0">
                          <a:effectLst/>
                          <a:latin typeface="Cambria"/>
                          <a:ea typeface="Calibri"/>
                          <a:cs typeface="Times New Roman"/>
                        </a:rPr>
                        <a:t>Wall of Smoke</a:t>
                      </a:r>
                      <a:r>
                        <a:rPr lang="en-US" sz="3200" dirty="0" smtClean="0">
                          <a:effectLst/>
                          <a:latin typeface="Cambria"/>
                          <a:ea typeface="Calibri"/>
                          <a:cs typeface="Times New Roman"/>
                        </a:rPr>
                        <a:t>, and spend 2 AC to cross it on the next activation.  Flyers may go over this wall at no cost, but hoverers must stop and spend the 2 AC to cross at the next activation. For a </a:t>
                      </a:r>
                      <a:r>
                        <a:rPr lang="en-US" sz="3200" i="1" dirty="0" smtClean="0">
                          <a:effectLst/>
                          <a:latin typeface="Cambria"/>
                          <a:ea typeface="Calibri"/>
                          <a:cs typeface="Times New Roman"/>
                        </a:rPr>
                        <a:t>Nullify</a:t>
                      </a:r>
                      <a:r>
                        <a:rPr lang="en-US" sz="3200" dirty="0" smtClean="0">
                          <a:effectLst/>
                          <a:latin typeface="Cambria"/>
                          <a:ea typeface="Calibri"/>
                          <a:cs typeface="Times New Roman"/>
                        </a:rPr>
                        <a:t> to counter a </a:t>
                      </a:r>
                      <a:r>
                        <a:rPr lang="en-US" sz="3200" i="1" dirty="0" smtClean="0">
                          <a:effectLst/>
                          <a:latin typeface="Cambria"/>
                          <a:ea typeface="Calibri"/>
                          <a:cs typeface="Times New Roman"/>
                        </a:rPr>
                        <a:t>Wall of Smoke</a:t>
                      </a:r>
                      <a:r>
                        <a:rPr lang="en-US" sz="3200" dirty="0" smtClean="0">
                          <a:effectLst/>
                          <a:latin typeface="Cambria"/>
                          <a:ea typeface="Calibri"/>
                          <a:cs typeface="Times New Roman"/>
                        </a:rPr>
                        <a:t>, it must be cast on the cloud.</a:t>
                      </a:r>
                      <a:endParaRPr lang="en-US" sz="32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744845340"/>
              </p:ext>
            </p:extLst>
          </p:nvPr>
        </p:nvGraphicFramePr>
        <p:xfrm>
          <a:off x="114303" y="1295400"/>
          <a:ext cx="9829799" cy="1447800"/>
        </p:xfrm>
        <a:graphic>
          <a:graphicData uri="http://schemas.openxmlformats.org/drawingml/2006/table">
            <a:tbl>
              <a:tblPr/>
              <a:tblGrid>
                <a:gridCol w="1274356"/>
                <a:gridCol w="776560"/>
                <a:gridCol w="3690323"/>
                <a:gridCol w="1646044"/>
                <a:gridCol w="1539848"/>
                <a:gridCol w="902668"/>
              </a:tblGrid>
              <a:tr h="827941">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9859">
                <a:tc>
                  <a:txBody>
                    <a:bodyPr/>
                    <a:lstStyle/>
                    <a:p>
                      <a:pPr algn="ctr" fontAlgn="ctr"/>
                      <a:r>
                        <a:rPr lang="en-US" sz="2400" b="0" i="0" u="none" strike="noStrike" dirty="0" smtClean="0">
                          <a:effectLst/>
                          <a:latin typeface="Cambria"/>
                        </a:rPr>
                        <a:t>2 AC</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Creates a Wall of Smoke</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1D4 Activations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N/A</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5122" name="Picture 2" descr="Image result for smoke cloud 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76200"/>
            <a:ext cx="2590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smoke cloud 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7315200" y="76200"/>
            <a:ext cx="25908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8614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3017520" y="259080"/>
            <a:ext cx="4023360" cy="595295"/>
          </a:xfrm>
          <a:prstGeom prst="rect">
            <a:avLst/>
          </a:prstGeom>
          <a:solidFill>
            <a:schemeClr val="bg1"/>
          </a:solidFill>
        </p:spPr>
        <p:txBody>
          <a:bodyPr wrap="square" lIns="101858" tIns="50929" rIns="101858" bIns="50929" rtlCol="0">
            <a:spAutoFit/>
          </a:bodyPr>
          <a:lstStyle/>
          <a:p>
            <a:pPr algn="ctr"/>
            <a:r>
              <a:rPr lang="en-US" sz="3200" b="1" i="1" dirty="0">
                <a:solidFill>
                  <a:prstClr val="black"/>
                </a:solidFill>
                <a:latin typeface="Cambria" panose="02040503050406030204" pitchFamily="18" charset="0"/>
              </a:rPr>
              <a:t>Wall of Flame – 2 AC</a:t>
            </a:r>
          </a:p>
        </p:txBody>
      </p:sp>
      <p:graphicFrame>
        <p:nvGraphicFramePr>
          <p:cNvPr id="7" name="Table 6"/>
          <p:cNvGraphicFramePr>
            <a:graphicFrameLocks noGrp="1"/>
          </p:cNvGraphicFramePr>
          <p:nvPr>
            <p:extLst>
              <p:ext uri="{D42A27DB-BD31-4B8C-83A1-F6EECF244321}">
                <p14:modId xmlns:p14="http://schemas.microsoft.com/office/powerpoint/2010/main" val="3130186851"/>
              </p:ext>
            </p:extLst>
          </p:nvPr>
        </p:nvGraphicFramePr>
        <p:xfrm>
          <a:off x="152400" y="2819399"/>
          <a:ext cx="9829800" cy="4887595"/>
        </p:xfrm>
        <a:graphic>
          <a:graphicData uri="http://schemas.openxmlformats.org/drawingml/2006/table">
            <a:tbl>
              <a:tblPr/>
              <a:tblGrid>
                <a:gridCol w="9829800"/>
              </a:tblGrid>
              <a:tr h="4887595">
                <a:tc>
                  <a:txBody>
                    <a:bodyPr/>
                    <a:lstStyle/>
                    <a:p>
                      <a:pPr marL="0" marR="0">
                        <a:spcBef>
                          <a:spcPts val="0"/>
                        </a:spcBef>
                        <a:spcAft>
                          <a:spcPts val="0"/>
                        </a:spcAft>
                      </a:pPr>
                      <a:r>
                        <a:rPr lang="en-US" sz="3200" dirty="0" smtClean="0">
                          <a:effectLst/>
                          <a:latin typeface="Cambria"/>
                          <a:ea typeface="Calibri"/>
                          <a:cs typeface="Times New Roman"/>
                        </a:rPr>
                        <a:t>This</a:t>
                      </a:r>
                      <a:r>
                        <a:rPr lang="en-US" sz="3200" baseline="0" dirty="0" smtClean="0">
                          <a:effectLst/>
                          <a:latin typeface="Cambria"/>
                          <a:ea typeface="Calibri"/>
                          <a:cs typeface="Times New Roman"/>
                        </a:rPr>
                        <a:t> </a:t>
                      </a:r>
                      <a:r>
                        <a:rPr lang="en-US" sz="3200" dirty="0" smtClean="0">
                          <a:effectLst/>
                          <a:latin typeface="Cambria"/>
                          <a:ea typeface="Calibri"/>
                          <a:cs typeface="Times New Roman"/>
                        </a:rPr>
                        <a:t>creates a 3” high by 1” deep by 6” long wall of flame for 1D4 activations. It can be cast anywhere within 8” with LOS/LOF restrictions.  This wall blocks LOS, and makes melee combat impossible as it cannot be crossed while it is there.  It may be overflown by flyers.  Unit and individual movement must stop 1” from a </a:t>
                      </a:r>
                      <a:r>
                        <a:rPr lang="en-US" sz="3200" i="1" dirty="0" smtClean="0">
                          <a:effectLst/>
                          <a:latin typeface="Cambria"/>
                          <a:ea typeface="Calibri"/>
                          <a:cs typeface="Times New Roman"/>
                        </a:rPr>
                        <a:t>Wall of Flame</a:t>
                      </a:r>
                      <a:r>
                        <a:rPr lang="en-US" sz="3200" dirty="0" smtClean="0">
                          <a:effectLst/>
                          <a:latin typeface="Cambria"/>
                          <a:ea typeface="Calibri"/>
                          <a:cs typeface="Times New Roman"/>
                        </a:rPr>
                        <a:t>.  Flyers may go over this wall at no cost, but hoverers may not.   Any unit caught in the middle of a Wall of Flame takes a hit just as if it were a </a:t>
                      </a:r>
                      <a:r>
                        <a:rPr lang="en-US" sz="3200" i="1" dirty="0" smtClean="0">
                          <a:effectLst/>
                          <a:latin typeface="Cambria"/>
                          <a:ea typeface="Calibri"/>
                          <a:cs typeface="Times New Roman"/>
                        </a:rPr>
                        <a:t>Fireball</a:t>
                      </a:r>
                      <a:r>
                        <a:rPr lang="en-US" sz="3200" dirty="0" smtClean="0">
                          <a:effectLst/>
                          <a:latin typeface="Cambria"/>
                          <a:ea typeface="Calibri"/>
                          <a:cs typeface="Times New Roman"/>
                        </a:rPr>
                        <a:t>.  For a </a:t>
                      </a:r>
                      <a:r>
                        <a:rPr lang="en-US" sz="3200" i="1" dirty="0" smtClean="0">
                          <a:effectLst/>
                          <a:latin typeface="Cambria"/>
                          <a:ea typeface="Calibri"/>
                          <a:cs typeface="Times New Roman"/>
                        </a:rPr>
                        <a:t>Nullify</a:t>
                      </a:r>
                      <a:r>
                        <a:rPr lang="en-US" sz="3200" dirty="0" smtClean="0">
                          <a:effectLst/>
                          <a:latin typeface="Cambria"/>
                          <a:ea typeface="Calibri"/>
                          <a:cs typeface="Times New Roman"/>
                        </a:rPr>
                        <a:t> to counter a </a:t>
                      </a:r>
                      <a:r>
                        <a:rPr lang="en-US" sz="3200" i="1" dirty="0" smtClean="0">
                          <a:effectLst/>
                          <a:latin typeface="Cambria"/>
                          <a:ea typeface="Calibri"/>
                          <a:cs typeface="Times New Roman"/>
                        </a:rPr>
                        <a:t>Wall of Flame</a:t>
                      </a:r>
                      <a:r>
                        <a:rPr lang="en-US" sz="3200" dirty="0" smtClean="0">
                          <a:effectLst/>
                          <a:latin typeface="Cambria"/>
                          <a:ea typeface="Calibri"/>
                          <a:cs typeface="Times New Roman"/>
                        </a:rPr>
                        <a:t>, it must be cast on it.</a:t>
                      </a:r>
                      <a:endParaRPr lang="en-US" sz="32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222948902"/>
              </p:ext>
            </p:extLst>
          </p:nvPr>
        </p:nvGraphicFramePr>
        <p:xfrm>
          <a:off x="114303" y="1066800"/>
          <a:ext cx="9829799" cy="1676400"/>
        </p:xfrm>
        <a:graphic>
          <a:graphicData uri="http://schemas.openxmlformats.org/drawingml/2006/table">
            <a:tbl>
              <a:tblPr/>
              <a:tblGrid>
                <a:gridCol w="1274356"/>
                <a:gridCol w="776560"/>
                <a:gridCol w="3690323"/>
                <a:gridCol w="1646044"/>
                <a:gridCol w="1539848"/>
                <a:gridCol w="902668"/>
              </a:tblGrid>
              <a:tr h="958669">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17731">
                <a:tc>
                  <a:txBody>
                    <a:bodyPr/>
                    <a:lstStyle/>
                    <a:p>
                      <a:pPr algn="ctr" fontAlgn="ctr"/>
                      <a:r>
                        <a:rPr lang="en-US" sz="2800" b="0" i="0" u="none" strike="noStrike" dirty="0" smtClean="0">
                          <a:effectLst/>
                          <a:latin typeface="Cambria"/>
                        </a:rPr>
                        <a:t>2 AC</a:t>
                      </a:r>
                      <a:endParaRPr lang="en-US" sz="2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800" b="0" i="0" u="none" strike="noStrike" dirty="0">
                          <a:effectLst/>
                          <a:latin typeface="Cambria"/>
                        </a:rPr>
                        <a:t>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800" b="0" i="0" u="none" strike="noStrike" dirty="0" smtClean="0">
                          <a:effectLst/>
                          <a:latin typeface="Cambria"/>
                        </a:rPr>
                        <a:t>Creates a Wall of Flame</a:t>
                      </a:r>
                      <a:endParaRPr lang="en-US" sz="2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1D4 Activations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N/A</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10" name="Picture 2" descr="C:\Users\Mark\AppData\Local\Microsoft\Windows\Temporary Internet Files\Content.IE5\9PC461XH\fire_clip_art_2650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4136" y="68761"/>
            <a:ext cx="2449464" cy="9144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Mark\AppData\Local\Microsoft\Windows\Temporary Internet Files\Content.IE5\9PC461XH\fire_clip_art_2650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936" y="76200"/>
            <a:ext cx="2449464" cy="914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340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2438400" y="228312"/>
            <a:ext cx="5257800" cy="595295"/>
          </a:xfrm>
          <a:prstGeom prst="rect">
            <a:avLst/>
          </a:prstGeom>
          <a:solidFill>
            <a:schemeClr val="bg1"/>
          </a:solidFill>
        </p:spPr>
        <p:txBody>
          <a:bodyPr wrap="square" lIns="101858" tIns="50929" rIns="101858" bIns="50929" rtlCol="0">
            <a:spAutoFit/>
          </a:bodyPr>
          <a:lstStyle/>
          <a:p>
            <a:pPr algn="ctr"/>
            <a:r>
              <a:rPr lang="en-US" sz="3200" b="1" i="1" dirty="0">
                <a:solidFill>
                  <a:prstClr val="black"/>
                </a:solidFill>
                <a:latin typeface="Cambria" panose="02040503050406030204" pitchFamily="18" charset="0"/>
              </a:rPr>
              <a:t>Suck It Up Sunshine – 3 AC</a:t>
            </a:r>
          </a:p>
        </p:txBody>
      </p:sp>
      <p:graphicFrame>
        <p:nvGraphicFramePr>
          <p:cNvPr id="7" name="Table 6"/>
          <p:cNvGraphicFramePr>
            <a:graphicFrameLocks noGrp="1"/>
          </p:cNvGraphicFramePr>
          <p:nvPr>
            <p:extLst>
              <p:ext uri="{D42A27DB-BD31-4B8C-83A1-F6EECF244321}">
                <p14:modId xmlns:p14="http://schemas.microsoft.com/office/powerpoint/2010/main" val="2672959545"/>
              </p:ext>
            </p:extLst>
          </p:nvPr>
        </p:nvGraphicFramePr>
        <p:xfrm>
          <a:off x="152400" y="2819399"/>
          <a:ext cx="9829800" cy="4876801"/>
        </p:xfrm>
        <a:graphic>
          <a:graphicData uri="http://schemas.openxmlformats.org/drawingml/2006/table">
            <a:tbl>
              <a:tblPr/>
              <a:tblGrid>
                <a:gridCol w="9829800"/>
              </a:tblGrid>
              <a:tr h="4876801">
                <a:tc>
                  <a:txBody>
                    <a:bodyPr/>
                    <a:lstStyle/>
                    <a:p>
                      <a:pPr marL="0" marR="0">
                        <a:spcBef>
                          <a:spcPts val="0"/>
                        </a:spcBef>
                        <a:spcAft>
                          <a:spcPts val="0"/>
                        </a:spcAft>
                      </a:pPr>
                      <a:r>
                        <a:rPr lang="en-US" sz="3600" dirty="0" smtClean="0">
                          <a:effectLst/>
                          <a:latin typeface="Cambria"/>
                          <a:ea typeface="Calibri"/>
                          <a:cs typeface="Times New Roman"/>
                        </a:rPr>
                        <a:t>This</a:t>
                      </a:r>
                      <a:r>
                        <a:rPr lang="en-US" sz="3600" baseline="0" dirty="0" smtClean="0">
                          <a:effectLst/>
                          <a:latin typeface="Cambria"/>
                          <a:ea typeface="Calibri"/>
                          <a:cs typeface="Times New Roman"/>
                        </a:rPr>
                        <a:t> </a:t>
                      </a:r>
                      <a:r>
                        <a:rPr lang="en-US" sz="3600" dirty="0" smtClean="0">
                          <a:effectLst/>
                          <a:latin typeface="Cambria"/>
                          <a:ea typeface="Calibri"/>
                          <a:cs typeface="Times New Roman"/>
                        </a:rPr>
                        <a:t>can be cast on an entity within 4” and allows the removal of all current fatigue points and unpins and/or stops the retreat of an entity.</a:t>
                      </a:r>
                      <a:r>
                        <a:rPr lang="en-US" sz="3600" b="1" dirty="0" smtClean="0">
                          <a:effectLst/>
                          <a:latin typeface="Cambria"/>
                          <a:ea typeface="Calibri"/>
                          <a:cs typeface="Times New Roman"/>
                        </a:rPr>
                        <a:t> </a:t>
                      </a:r>
                      <a:r>
                        <a:rPr lang="en-US" sz="3600" dirty="0" smtClean="0">
                          <a:effectLst/>
                          <a:latin typeface="Cambria"/>
                          <a:ea typeface="Calibri"/>
                          <a:cs typeface="Times New Roman"/>
                        </a:rPr>
                        <a:t>The unit’s activation die is changed from black or red to its regular color, and it immediately is available for activation in line/column/mass/open formation, depending on the capabilities of the unit.  </a:t>
                      </a:r>
                      <a:r>
                        <a:rPr lang="en-US" sz="3600" i="1" dirty="0" smtClean="0">
                          <a:effectLst/>
                          <a:latin typeface="Cambria"/>
                          <a:ea typeface="Calibri"/>
                          <a:cs typeface="Times New Roman"/>
                        </a:rPr>
                        <a:t>Nullify</a:t>
                      </a:r>
                      <a:r>
                        <a:rPr lang="en-US" sz="3600" dirty="0" smtClean="0">
                          <a:effectLst/>
                          <a:latin typeface="Cambria"/>
                          <a:ea typeface="Calibri"/>
                          <a:cs typeface="Times New Roman"/>
                        </a:rPr>
                        <a:t> has no counter</a:t>
                      </a:r>
                      <a:r>
                        <a:rPr lang="en-US" sz="3600" baseline="0" dirty="0" smtClean="0">
                          <a:effectLst/>
                          <a:latin typeface="Cambria"/>
                          <a:ea typeface="Calibri"/>
                          <a:cs typeface="Times New Roman"/>
                        </a:rPr>
                        <a:t> effect. </a:t>
                      </a:r>
                      <a:endParaRPr lang="en-US" sz="36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759857007"/>
              </p:ext>
            </p:extLst>
          </p:nvPr>
        </p:nvGraphicFramePr>
        <p:xfrm>
          <a:off x="114303" y="1219200"/>
          <a:ext cx="9829799" cy="1547314"/>
        </p:xfrm>
        <a:graphic>
          <a:graphicData uri="http://schemas.openxmlformats.org/drawingml/2006/table">
            <a:tbl>
              <a:tblPr/>
              <a:tblGrid>
                <a:gridCol w="1274356"/>
                <a:gridCol w="776560"/>
                <a:gridCol w="3690323"/>
                <a:gridCol w="1646044"/>
                <a:gridCol w="1539848"/>
                <a:gridCol w="902668"/>
              </a:tblGrid>
              <a:tr h="806269">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17731">
                <a:tc>
                  <a:txBody>
                    <a:bodyPr/>
                    <a:lstStyle/>
                    <a:p>
                      <a:pPr algn="ctr" fontAlgn="ctr"/>
                      <a:r>
                        <a:rPr lang="en-US" sz="2400" b="0" i="0" u="none" strike="noStrike" dirty="0" smtClean="0">
                          <a:effectLst/>
                          <a:latin typeface="Cambria"/>
                        </a:rPr>
                        <a:t>3 AC</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0-4"</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Removes Current Fatigue, unpins/stops retreat</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Instantaneous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N/A</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The Undead</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6146" name="Picture 2" descr="C:\Users\Mark\AppData\Local\Microsoft\Windows\Temporary Internet Files\Content.IE5\EQNZ2GQP\5612802943_c9039f6dd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68760"/>
            <a:ext cx="1135205" cy="10972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rk\AppData\Local\Microsoft\Windows\Temporary Internet Files\Content.IE5\EQNZ2GQP\5612802943_c9039f6dd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3595" y="45720"/>
            <a:ext cx="1135205"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894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2362201" y="259080"/>
            <a:ext cx="5334000" cy="595295"/>
          </a:xfrm>
          <a:prstGeom prst="rect">
            <a:avLst/>
          </a:prstGeom>
          <a:solidFill>
            <a:schemeClr val="bg1"/>
          </a:solidFill>
        </p:spPr>
        <p:txBody>
          <a:bodyPr wrap="square" lIns="101858" tIns="50929" rIns="101858" bIns="50929" rtlCol="0">
            <a:spAutoFit/>
          </a:bodyPr>
          <a:lstStyle/>
          <a:p>
            <a:pPr algn="ctr"/>
            <a:r>
              <a:rPr lang="en-US" sz="3200" b="1" i="1" dirty="0">
                <a:solidFill>
                  <a:prstClr val="black"/>
                </a:solidFill>
                <a:latin typeface="Cambria" panose="02040503050406030204" pitchFamily="18" charset="0"/>
              </a:rPr>
              <a:t>I ain’t a-skeered o’ </a:t>
            </a:r>
            <a:r>
              <a:rPr lang="en-US" sz="3200" b="1" i="1" dirty="0" err="1">
                <a:solidFill>
                  <a:prstClr val="black"/>
                </a:solidFill>
                <a:latin typeface="Cambria" panose="02040503050406030204" pitchFamily="18" charset="0"/>
              </a:rPr>
              <a:t>Ya</a:t>
            </a:r>
            <a:r>
              <a:rPr lang="en-US" sz="3200" b="1" i="1" dirty="0">
                <a:solidFill>
                  <a:prstClr val="black"/>
                </a:solidFill>
                <a:latin typeface="Cambria" panose="02040503050406030204" pitchFamily="18" charset="0"/>
              </a:rPr>
              <a:t> – 4 AC</a:t>
            </a:r>
          </a:p>
        </p:txBody>
      </p:sp>
      <p:graphicFrame>
        <p:nvGraphicFramePr>
          <p:cNvPr id="7" name="Table 6"/>
          <p:cNvGraphicFramePr>
            <a:graphicFrameLocks noGrp="1"/>
          </p:cNvGraphicFramePr>
          <p:nvPr>
            <p:extLst>
              <p:ext uri="{D42A27DB-BD31-4B8C-83A1-F6EECF244321}">
                <p14:modId xmlns:p14="http://schemas.microsoft.com/office/powerpoint/2010/main" val="3305683710"/>
              </p:ext>
            </p:extLst>
          </p:nvPr>
        </p:nvGraphicFramePr>
        <p:xfrm>
          <a:off x="152400" y="3429000"/>
          <a:ext cx="9829800" cy="4267200"/>
        </p:xfrm>
        <a:graphic>
          <a:graphicData uri="http://schemas.openxmlformats.org/drawingml/2006/table">
            <a:tbl>
              <a:tblPr/>
              <a:tblGrid>
                <a:gridCol w="9829800"/>
              </a:tblGrid>
              <a:tr h="4267200">
                <a:tc>
                  <a:txBody>
                    <a:bodyPr/>
                    <a:lstStyle/>
                    <a:p>
                      <a:pPr marL="0" marR="0">
                        <a:spcBef>
                          <a:spcPts val="0"/>
                        </a:spcBef>
                        <a:spcAft>
                          <a:spcPts val="0"/>
                        </a:spcAft>
                      </a:pPr>
                      <a:r>
                        <a:rPr lang="en-US" sz="4400" dirty="0" smtClean="0">
                          <a:effectLst/>
                          <a:latin typeface="Cambria"/>
                          <a:ea typeface="Calibri"/>
                          <a:cs typeface="Times New Roman"/>
                        </a:rPr>
                        <a:t>This spell can be cast on a living entity to prevent the negative effects of fear on Morale checks caused by magic, monster, or attacks by The Undead.  This spell’s duration is for the length of the game – unless a 4 AC </a:t>
                      </a:r>
                      <a:r>
                        <a:rPr lang="en-US" sz="4400" i="1" dirty="0" smtClean="0">
                          <a:effectLst/>
                          <a:latin typeface="Cambria"/>
                          <a:ea typeface="Calibri"/>
                          <a:cs typeface="Times New Roman"/>
                        </a:rPr>
                        <a:t>Nullify</a:t>
                      </a:r>
                      <a:r>
                        <a:rPr lang="en-US" sz="4400" dirty="0" smtClean="0">
                          <a:effectLst/>
                          <a:latin typeface="Cambria"/>
                          <a:ea typeface="Calibri"/>
                          <a:cs typeface="Times New Roman"/>
                        </a:rPr>
                        <a:t> is used to nullify it.</a:t>
                      </a:r>
                      <a:endParaRPr lang="en-US" sz="44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899711971"/>
              </p:ext>
            </p:extLst>
          </p:nvPr>
        </p:nvGraphicFramePr>
        <p:xfrm>
          <a:off x="114303" y="1503955"/>
          <a:ext cx="9829799" cy="1848845"/>
        </p:xfrm>
        <a:graphic>
          <a:graphicData uri="http://schemas.openxmlformats.org/drawingml/2006/table">
            <a:tbl>
              <a:tblPr/>
              <a:tblGrid>
                <a:gridCol w="1274356"/>
                <a:gridCol w="776560"/>
                <a:gridCol w="3690323"/>
                <a:gridCol w="1646044"/>
                <a:gridCol w="1539848"/>
                <a:gridCol w="902668"/>
              </a:tblGrid>
              <a:tr h="742040">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18634">
                <a:tc>
                  <a:txBody>
                    <a:bodyPr/>
                    <a:lstStyle/>
                    <a:p>
                      <a:pPr algn="ctr" fontAlgn="ctr"/>
                      <a:r>
                        <a:rPr lang="en-US" sz="2800" b="0" i="0" u="none" strike="noStrike" dirty="0" smtClean="0">
                          <a:effectLst/>
                          <a:latin typeface="Cambria"/>
                        </a:rPr>
                        <a:t>4 AC</a:t>
                      </a:r>
                      <a:endParaRPr lang="en-US" sz="2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800" b="0" i="0" u="none" strike="noStrike" dirty="0" smtClean="0">
                          <a:effectLst/>
                          <a:latin typeface="Cambria"/>
                        </a:rPr>
                        <a:t>0-4"</a:t>
                      </a:r>
                      <a:endParaRPr lang="en-US" sz="2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Removes Any Possibility of Fear from Undead, Monster, or Magic Attacks</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Entire Game unless nullified</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4 AC</a:t>
                      </a:r>
                      <a:r>
                        <a:rPr lang="en-US" sz="2000" b="0" i="1" u="none" strike="noStrike" baseline="0" dirty="0" smtClean="0">
                          <a:effectLst/>
                          <a:latin typeface="Cambria"/>
                        </a:rPr>
                        <a:t> Nullify</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Elves, </a:t>
                      </a:r>
                    </a:p>
                    <a:p>
                      <a:pPr algn="ctr" fontAlgn="ctr"/>
                      <a:r>
                        <a:rPr lang="en-US" sz="2000" b="0" i="0" u="none" strike="noStrike" dirty="0" smtClean="0">
                          <a:effectLst/>
                          <a:latin typeface="Cambria"/>
                        </a:rPr>
                        <a:t>The Undead</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7170" name="Picture 2" descr="Image result for no f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3807"/>
            <a:ext cx="150592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no f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5280" y="76200"/>
            <a:ext cx="150592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6844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3239591" y="259080"/>
            <a:ext cx="3657600" cy="595295"/>
          </a:xfrm>
          <a:prstGeom prst="rect">
            <a:avLst/>
          </a:prstGeom>
          <a:solidFill>
            <a:schemeClr val="bg1"/>
          </a:solidFill>
        </p:spPr>
        <p:txBody>
          <a:bodyPr wrap="square" lIns="101858" tIns="50929" rIns="101858" bIns="50929" rtlCol="0">
            <a:spAutoFit/>
          </a:bodyPr>
          <a:lstStyle/>
          <a:p>
            <a:pPr algn="ctr"/>
            <a:r>
              <a:rPr lang="en-US" sz="3200" b="1" i="1" dirty="0">
                <a:solidFill>
                  <a:prstClr val="black"/>
                </a:solidFill>
                <a:latin typeface="Cambria" panose="02040503050406030204" pitchFamily="18" charset="0"/>
              </a:rPr>
              <a:t>Marshal Ney – 3 AC</a:t>
            </a:r>
          </a:p>
        </p:txBody>
      </p:sp>
      <p:graphicFrame>
        <p:nvGraphicFramePr>
          <p:cNvPr id="7" name="Table 6"/>
          <p:cNvGraphicFramePr>
            <a:graphicFrameLocks noGrp="1"/>
          </p:cNvGraphicFramePr>
          <p:nvPr>
            <p:extLst>
              <p:ext uri="{D42A27DB-BD31-4B8C-83A1-F6EECF244321}">
                <p14:modId xmlns:p14="http://schemas.microsoft.com/office/powerpoint/2010/main" val="4267966009"/>
              </p:ext>
            </p:extLst>
          </p:nvPr>
        </p:nvGraphicFramePr>
        <p:xfrm>
          <a:off x="152400" y="3810000"/>
          <a:ext cx="9829800" cy="3886200"/>
        </p:xfrm>
        <a:graphic>
          <a:graphicData uri="http://schemas.openxmlformats.org/drawingml/2006/table">
            <a:tbl>
              <a:tblPr/>
              <a:tblGrid>
                <a:gridCol w="9829800"/>
              </a:tblGrid>
              <a:tr h="3886200">
                <a:tc>
                  <a:txBody>
                    <a:bodyPr/>
                    <a:lstStyle/>
                    <a:p>
                      <a:pPr marL="0" marR="0">
                        <a:spcBef>
                          <a:spcPts val="0"/>
                        </a:spcBef>
                        <a:spcAft>
                          <a:spcPts val="0"/>
                        </a:spcAft>
                      </a:pPr>
                      <a:r>
                        <a:rPr lang="en-US" sz="3600" dirty="0" smtClean="0">
                          <a:effectLst/>
                          <a:latin typeface="Cambria"/>
                          <a:ea typeface="Calibri"/>
                          <a:cs typeface="Times New Roman"/>
                        </a:rPr>
                        <a:t>This</a:t>
                      </a:r>
                      <a:r>
                        <a:rPr lang="en-US" sz="3600" baseline="0" dirty="0" smtClean="0">
                          <a:effectLst/>
                          <a:latin typeface="Cambria"/>
                          <a:ea typeface="Calibri"/>
                          <a:cs typeface="Times New Roman"/>
                        </a:rPr>
                        <a:t> </a:t>
                      </a:r>
                      <a:r>
                        <a:rPr lang="en-US" sz="3600" dirty="0" smtClean="0">
                          <a:effectLst/>
                          <a:latin typeface="Cambria"/>
                          <a:ea typeface="Calibri"/>
                          <a:cs typeface="Times New Roman"/>
                        </a:rPr>
                        <a:t>can bolster Morale, even if the unit has just failed a Morale Check.  The target of a </a:t>
                      </a:r>
                      <a:r>
                        <a:rPr lang="en-US" sz="3600" i="1" dirty="0" smtClean="0">
                          <a:effectLst/>
                          <a:latin typeface="Cambria"/>
                          <a:ea typeface="Calibri"/>
                          <a:cs typeface="Times New Roman"/>
                        </a:rPr>
                        <a:t>Marshal Ney</a:t>
                      </a:r>
                      <a:r>
                        <a:rPr lang="en-US" sz="3600" dirty="0" smtClean="0">
                          <a:effectLst/>
                          <a:latin typeface="Cambria"/>
                          <a:ea typeface="Calibri"/>
                          <a:cs typeface="Times New Roman"/>
                        </a:rPr>
                        <a:t> will not need a Morale Check for 1D4 activations regardless of casualties or any other factor.  A</a:t>
                      </a:r>
                      <a:r>
                        <a:rPr lang="en-US" sz="3600" baseline="0" dirty="0" smtClean="0">
                          <a:effectLst/>
                          <a:latin typeface="Cambria"/>
                          <a:ea typeface="Calibri"/>
                          <a:cs typeface="Times New Roman"/>
                        </a:rPr>
                        <a:t> </a:t>
                      </a:r>
                      <a:r>
                        <a:rPr lang="en-US" sz="3600" i="1" dirty="0" smtClean="0">
                          <a:effectLst/>
                          <a:latin typeface="Cambria"/>
                          <a:ea typeface="Calibri"/>
                          <a:cs typeface="Times New Roman"/>
                        </a:rPr>
                        <a:t>Marshal Ney</a:t>
                      </a:r>
                      <a:r>
                        <a:rPr lang="en-US" sz="3600" dirty="0" smtClean="0">
                          <a:effectLst/>
                          <a:latin typeface="Cambria"/>
                          <a:ea typeface="Calibri"/>
                          <a:cs typeface="Times New Roman"/>
                        </a:rPr>
                        <a:t> will nullify a</a:t>
                      </a:r>
                      <a:r>
                        <a:rPr lang="en-US" sz="3600" baseline="0" dirty="0" smtClean="0">
                          <a:effectLst/>
                          <a:latin typeface="Cambria"/>
                          <a:ea typeface="Calibri"/>
                          <a:cs typeface="Times New Roman"/>
                        </a:rPr>
                        <a:t> unit </a:t>
                      </a:r>
                      <a:r>
                        <a:rPr lang="en-US" sz="3600" dirty="0" smtClean="0">
                          <a:effectLst/>
                          <a:latin typeface="Cambria"/>
                          <a:ea typeface="Calibri"/>
                          <a:cs typeface="Times New Roman"/>
                        </a:rPr>
                        <a:t>Morale break as long as the spell was cast immediately.  </a:t>
                      </a:r>
                      <a:endParaRPr lang="en-US" sz="36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523440491"/>
              </p:ext>
            </p:extLst>
          </p:nvPr>
        </p:nvGraphicFramePr>
        <p:xfrm>
          <a:off x="114303" y="1744526"/>
          <a:ext cx="9829799" cy="1913074"/>
        </p:xfrm>
        <a:graphic>
          <a:graphicData uri="http://schemas.openxmlformats.org/drawingml/2006/table">
            <a:tbl>
              <a:tblPr/>
              <a:tblGrid>
                <a:gridCol w="1274356"/>
                <a:gridCol w="776560"/>
                <a:gridCol w="3690323"/>
                <a:gridCol w="1646044"/>
                <a:gridCol w="1539848"/>
                <a:gridCol w="902668"/>
              </a:tblGrid>
              <a:tr h="806269">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42213">
                <a:tc>
                  <a:txBody>
                    <a:bodyPr/>
                    <a:lstStyle/>
                    <a:p>
                      <a:pPr algn="ctr" fontAlgn="ctr"/>
                      <a:r>
                        <a:rPr lang="en-US" sz="2400" b="0" i="0" u="none" strike="noStrike" dirty="0" smtClean="0">
                          <a:effectLst/>
                          <a:latin typeface="Cambria"/>
                        </a:rPr>
                        <a:t>3 AC</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0-4"</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Nullifies a Unit Morale Break and No Morale Checks for 1D4 Activations</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18824" rtl="0" eaLnBrk="1" fontAlgn="ctr"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mbria"/>
                          <a:ea typeface="+mn-ea"/>
                          <a:cs typeface="+mn-cs"/>
                        </a:rPr>
                        <a:t>1D4 Activations</a:t>
                      </a:r>
                      <a:endParaRPr kumimoji="0" lang="en-US" sz="2000" b="0" i="0" u="none" strike="noStrike" kern="1200" cap="none" spc="0" normalizeH="0" baseline="0" noProof="0" dirty="0">
                        <a:ln>
                          <a:noFill/>
                        </a:ln>
                        <a:solidFill>
                          <a:prstClr val="black"/>
                        </a:solidFill>
                        <a:effectLst/>
                        <a:uLnTx/>
                        <a:uFillTx/>
                        <a:latin typeface="Cambria"/>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 or Overlook Hotel</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The Undead</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8194" name="Picture 2" descr="https://upload.wikimedia.org/wikipedia/commons/b/bd/Bataille_-_Michel_Ney,_duc_d'Elchingen,_prince_de_La_Moskowa,_Mar%C3%A9chal_de_France_(1769-1815).jpg"/>
          <p:cNvPicPr>
            <a:picLocks noChangeAspect="1" noChangeArrowheads="1"/>
          </p:cNvPicPr>
          <p:nvPr/>
        </p:nvPicPr>
        <p:blipFill rotWithShape="1">
          <a:blip r:embed="rId3">
            <a:extLst>
              <a:ext uri="{28A0092B-C50C-407E-A947-70E740481C1C}">
                <a14:useLocalDpi xmlns:a14="http://schemas.microsoft.com/office/drawing/2010/main" val="0"/>
              </a:ext>
            </a:extLst>
          </a:blip>
          <a:srcRect l="17782" t="3315" r="17782" b="59642"/>
          <a:stretch/>
        </p:blipFill>
        <p:spPr bwMode="auto">
          <a:xfrm>
            <a:off x="1219200" y="76200"/>
            <a:ext cx="1635160" cy="14630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upload.wikimedia.org/wikipedia/commons/b/bd/Bataille_-_Michel_Ney,_duc_d'Elchingen,_prince_de_La_Moskowa,_Mar%C3%A9chal_de_France_(1769-1815).jpg"/>
          <p:cNvPicPr>
            <a:picLocks noChangeAspect="1" noChangeArrowheads="1"/>
          </p:cNvPicPr>
          <p:nvPr/>
        </p:nvPicPr>
        <p:blipFill rotWithShape="1">
          <a:blip r:embed="rId3">
            <a:extLst>
              <a:ext uri="{28A0092B-C50C-407E-A947-70E740481C1C}">
                <a14:useLocalDpi xmlns:a14="http://schemas.microsoft.com/office/drawing/2010/main" val="0"/>
              </a:ext>
            </a:extLst>
          </a:blip>
          <a:srcRect l="17782" t="3315" r="17782" b="59642"/>
          <a:stretch/>
        </p:blipFill>
        <p:spPr bwMode="auto">
          <a:xfrm>
            <a:off x="7162800" y="76200"/>
            <a:ext cx="163516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9857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2704009" y="259079"/>
            <a:ext cx="4611191" cy="656851"/>
          </a:xfrm>
          <a:prstGeom prst="rect">
            <a:avLst/>
          </a:prstGeom>
          <a:solidFill>
            <a:schemeClr val="bg1"/>
          </a:solidFill>
        </p:spPr>
        <p:txBody>
          <a:bodyPr wrap="square" lIns="101858" tIns="50929" rIns="101858" bIns="50929" rtlCol="0">
            <a:spAutoFit/>
          </a:bodyPr>
          <a:lstStyle/>
          <a:p>
            <a:pPr algn="ctr"/>
            <a:r>
              <a:rPr lang="en-US" sz="3600" b="1" i="1" dirty="0">
                <a:solidFill>
                  <a:prstClr val="black"/>
                </a:solidFill>
                <a:latin typeface="Cambria" panose="02040503050406030204" pitchFamily="18" charset="0"/>
              </a:rPr>
              <a:t>Overlook Hotel – 3 AC</a:t>
            </a:r>
          </a:p>
        </p:txBody>
      </p:sp>
      <p:graphicFrame>
        <p:nvGraphicFramePr>
          <p:cNvPr id="7" name="Table 6"/>
          <p:cNvGraphicFramePr>
            <a:graphicFrameLocks noGrp="1"/>
          </p:cNvGraphicFramePr>
          <p:nvPr>
            <p:extLst>
              <p:ext uri="{D42A27DB-BD31-4B8C-83A1-F6EECF244321}">
                <p14:modId xmlns:p14="http://schemas.microsoft.com/office/powerpoint/2010/main" val="3423104910"/>
              </p:ext>
            </p:extLst>
          </p:nvPr>
        </p:nvGraphicFramePr>
        <p:xfrm>
          <a:off x="152400" y="3733800"/>
          <a:ext cx="9829800" cy="3810000"/>
        </p:xfrm>
        <a:graphic>
          <a:graphicData uri="http://schemas.openxmlformats.org/drawingml/2006/table">
            <a:tbl>
              <a:tblPr/>
              <a:tblGrid>
                <a:gridCol w="9829800"/>
              </a:tblGrid>
              <a:tr h="3810000">
                <a:tc>
                  <a:txBody>
                    <a:bodyPr/>
                    <a:lstStyle/>
                    <a:p>
                      <a:pPr marL="0" marR="0">
                        <a:spcBef>
                          <a:spcPts val="0"/>
                        </a:spcBef>
                        <a:spcAft>
                          <a:spcPts val="0"/>
                        </a:spcAft>
                      </a:pPr>
                      <a:r>
                        <a:rPr lang="en-US" sz="3600" dirty="0" smtClean="0">
                          <a:effectLst/>
                          <a:latin typeface="Cambria"/>
                          <a:ea typeface="Times New Roman"/>
                          <a:cs typeface="Times New Roman"/>
                        </a:rPr>
                        <a:t>This</a:t>
                      </a:r>
                      <a:r>
                        <a:rPr lang="en-US" sz="3600" baseline="0" dirty="0" smtClean="0">
                          <a:effectLst/>
                          <a:latin typeface="Cambria"/>
                          <a:ea typeface="Times New Roman"/>
                          <a:cs typeface="Times New Roman"/>
                        </a:rPr>
                        <a:t> </a:t>
                      </a:r>
                      <a:r>
                        <a:rPr lang="en-US" sz="3600" dirty="0" smtClean="0">
                          <a:effectLst/>
                          <a:latin typeface="Cambria"/>
                          <a:ea typeface="Times New Roman"/>
                          <a:cs typeface="Times New Roman"/>
                        </a:rPr>
                        <a:t>spell </a:t>
                      </a:r>
                      <a:r>
                        <a:rPr lang="en-US" sz="3600" dirty="0" smtClean="0">
                          <a:effectLst/>
                          <a:latin typeface="Cambria"/>
                          <a:ea typeface="Calibri"/>
                          <a:cs typeface="Times New Roman"/>
                        </a:rPr>
                        <a:t>can be cast on a living entity to degrade Morale, even if it has just passed a Morale Check.  A target of an </a:t>
                      </a:r>
                      <a:r>
                        <a:rPr lang="en-US" sz="3600" i="1" dirty="0" smtClean="0">
                          <a:effectLst/>
                          <a:latin typeface="Cambria"/>
                          <a:ea typeface="Calibri"/>
                          <a:cs typeface="Times New Roman"/>
                        </a:rPr>
                        <a:t>Overlook Hotel </a:t>
                      </a:r>
                      <a:r>
                        <a:rPr lang="en-US" sz="3600" dirty="0" smtClean="0">
                          <a:effectLst/>
                          <a:latin typeface="Cambria"/>
                          <a:ea typeface="Calibri"/>
                          <a:cs typeface="Times New Roman"/>
                        </a:rPr>
                        <a:t>must roll twice for a Morale Check for 1D4 activations regardless of casualties or any other factor, and add 20% to the chance to break.  </a:t>
                      </a:r>
                      <a:endParaRPr lang="en-US" sz="36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975719653"/>
              </p:ext>
            </p:extLst>
          </p:nvPr>
        </p:nvGraphicFramePr>
        <p:xfrm>
          <a:off x="114303" y="1561646"/>
          <a:ext cx="9829799" cy="2095954"/>
        </p:xfrm>
        <a:graphic>
          <a:graphicData uri="http://schemas.openxmlformats.org/drawingml/2006/table">
            <a:tbl>
              <a:tblPr/>
              <a:tblGrid>
                <a:gridCol w="1274356"/>
                <a:gridCol w="776560"/>
                <a:gridCol w="3690323"/>
                <a:gridCol w="1646044"/>
                <a:gridCol w="1539848"/>
                <a:gridCol w="902668"/>
              </a:tblGrid>
              <a:tr h="806269">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17731">
                <a:tc>
                  <a:txBody>
                    <a:bodyPr/>
                    <a:lstStyle/>
                    <a:p>
                      <a:pPr algn="ctr" fontAlgn="ctr"/>
                      <a:r>
                        <a:rPr lang="en-US" sz="2800" b="0" i="0" u="none" strike="noStrike" dirty="0" smtClean="0">
                          <a:effectLst/>
                          <a:latin typeface="Cambria"/>
                        </a:rPr>
                        <a:t>3 AC</a:t>
                      </a:r>
                      <a:endParaRPr lang="en-US" sz="2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800" b="0" i="0" u="none" strike="noStrike" dirty="0" smtClean="0">
                          <a:effectLst/>
                          <a:latin typeface="Cambria"/>
                        </a:rPr>
                        <a:t>0-4"</a:t>
                      </a:r>
                      <a:endParaRPr lang="en-US" sz="2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800" b="0" i="0" u="none" strike="noStrike" dirty="0" smtClean="0">
                          <a:effectLst/>
                          <a:latin typeface="Cambria"/>
                        </a:rPr>
                        <a:t>Degrades Morale - Must Roll 2x for Morale for 1D4 Activations + 20%</a:t>
                      </a:r>
                      <a:endParaRPr lang="en-US" sz="2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18824" rtl="0" eaLnBrk="1" fontAlgn="ctr"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mbria"/>
                          <a:ea typeface="+mn-ea"/>
                          <a:cs typeface="+mn-cs"/>
                        </a:rPr>
                        <a:t>1D4 Activations</a:t>
                      </a:r>
                      <a:endParaRPr kumimoji="0" lang="en-US" sz="2000" b="0" i="0" u="none" strike="noStrike" kern="1200" cap="none" spc="0" normalizeH="0" baseline="0" noProof="0" dirty="0">
                        <a:ln>
                          <a:noFill/>
                        </a:ln>
                        <a:solidFill>
                          <a:prstClr val="black"/>
                        </a:solidFill>
                        <a:effectLst/>
                        <a:uLnTx/>
                        <a:uFillTx/>
                        <a:latin typeface="Cambria"/>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Nullify or Marshal Ney</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The Undead</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8" name="Picture 2" descr="C:\Users\Mark\AppData\Local\Microsoft\Windows\Temporary Internet Files\Content.IE5\ALC4FLT9\the-shining[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48262"/>
            <a:ext cx="1047811" cy="14630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rk\AppData\Local\Microsoft\Windows\Temporary Internet Files\Content.IE5\ALC4FLT9\the-shining[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60960"/>
            <a:ext cx="1047811"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79029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5EB53"/>
        </a:solidFill>
        <a:effectLst/>
      </p:bgPr>
    </p:bg>
    <p:spTree>
      <p:nvGrpSpPr>
        <p:cNvPr id="1" name=""/>
        <p:cNvGrpSpPr/>
        <p:nvPr/>
      </p:nvGrpSpPr>
      <p:grpSpPr>
        <a:xfrm>
          <a:off x="0" y="0"/>
          <a:ext cx="0" cy="0"/>
          <a:chOff x="0" y="0"/>
          <a:chExt cx="0" cy="0"/>
        </a:xfrm>
      </p:grpSpPr>
      <p:sp>
        <p:nvSpPr>
          <p:cNvPr id="4" name="TextBox 3"/>
          <p:cNvSpPr txBox="1"/>
          <p:nvPr/>
        </p:nvSpPr>
        <p:spPr>
          <a:xfrm>
            <a:off x="1828800" y="259080"/>
            <a:ext cx="6324600" cy="656851"/>
          </a:xfrm>
          <a:prstGeom prst="rect">
            <a:avLst/>
          </a:prstGeom>
          <a:solidFill>
            <a:schemeClr val="bg1"/>
          </a:solidFill>
        </p:spPr>
        <p:txBody>
          <a:bodyPr wrap="square" lIns="101858" tIns="50929" rIns="101858" bIns="50929" rtlCol="0">
            <a:spAutoFit/>
          </a:bodyPr>
          <a:lstStyle/>
          <a:p>
            <a:pPr algn="ctr"/>
            <a:r>
              <a:rPr lang="en-US" sz="3600" b="1" i="1" dirty="0">
                <a:solidFill>
                  <a:prstClr val="black"/>
                </a:solidFill>
                <a:latin typeface="Cambria" panose="02040503050406030204" pitchFamily="18" charset="0"/>
              </a:rPr>
              <a:t>Don’t Worry, Be Happy – 4 AC</a:t>
            </a:r>
          </a:p>
        </p:txBody>
      </p:sp>
      <p:graphicFrame>
        <p:nvGraphicFramePr>
          <p:cNvPr id="7" name="Table 6"/>
          <p:cNvGraphicFramePr>
            <a:graphicFrameLocks noGrp="1"/>
          </p:cNvGraphicFramePr>
          <p:nvPr>
            <p:extLst>
              <p:ext uri="{D42A27DB-BD31-4B8C-83A1-F6EECF244321}">
                <p14:modId xmlns:p14="http://schemas.microsoft.com/office/powerpoint/2010/main" val="589524979"/>
              </p:ext>
            </p:extLst>
          </p:nvPr>
        </p:nvGraphicFramePr>
        <p:xfrm>
          <a:off x="152400" y="3048002"/>
          <a:ext cx="9829800" cy="4648200"/>
        </p:xfrm>
        <a:graphic>
          <a:graphicData uri="http://schemas.openxmlformats.org/drawingml/2006/table">
            <a:tbl>
              <a:tblPr/>
              <a:tblGrid>
                <a:gridCol w="9829800"/>
              </a:tblGrid>
              <a:tr h="4648200">
                <a:tc>
                  <a:txBody>
                    <a:bodyPr/>
                    <a:lstStyle/>
                    <a:p>
                      <a:pPr marL="0" marR="0">
                        <a:spcBef>
                          <a:spcPts val="0"/>
                        </a:spcBef>
                        <a:spcAft>
                          <a:spcPts val="0"/>
                        </a:spcAft>
                      </a:pPr>
                      <a:r>
                        <a:rPr lang="en-US" sz="3000" dirty="0" smtClean="0">
                          <a:effectLst/>
                          <a:latin typeface="Cambria"/>
                          <a:ea typeface="Times New Roman"/>
                          <a:cs typeface="Times New Roman"/>
                        </a:rPr>
                        <a:t>A truly awesome spell</a:t>
                      </a:r>
                      <a:r>
                        <a:rPr lang="en-US" sz="3000" baseline="0" dirty="0" smtClean="0">
                          <a:effectLst/>
                          <a:latin typeface="Cambria"/>
                          <a:ea typeface="Times New Roman"/>
                          <a:cs typeface="Times New Roman"/>
                        </a:rPr>
                        <a:t> that </a:t>
                      </a:r>
                      <a:r>
                        <a:rPr lang="en-US" sz="3000" dirty="0" smtClean="0">
                          <a:effectLst/>
                          <a:latin typeface="Cambria"/>
                          <a:ea typeface="Calibri"/>
                          <a:cs typeface="Times New Roman"/>
                        </a:rPr>
                        <a:t>can be cast</a:t>
                      </a:r>
                      <a:r>
                        <a:rPr lang="en-US" sz="3000" b="1" dirty="0" smtClean="0">
                          <a:effectLst/>
                          <a:latin typeface="Cambria"/>
                          <a:ea typeface="Calibri"/>
                          <a:cs typeface="Times New Roman"/>
                        </a:rPr>
                        <a:t> </a:t>
                      </a:r>
                      <a:r>
                        <a:rPr lang="en-US" sz="3000" dirty="0" smtClean="0">
                          <a:effectLst/>
                          <a:latin typeface="Cambria"/>
                          <a:ea typeface="Calibri"/>
                          <a:cs typeface="Times New Roman"/>
                        </a:rPr>
                        <a:t>on any living unit.  The effect is twofold.  First, it resets the current casualty rate of a unit to zero for Morale purposes.  As an example, if a unit had 50% casualties – such as 6 figures out of 12 – a </a:t>
                      </a:r>
                      <a:r>
                        <a:rPr lang="en-US" sz="3000" i="1" dirty="0" smtClean="0">
                          <a:effectLst/>
                          <a:latin typeface="Cambria"/>
                          <a:ea typeface="Calibri"/>
                          <a:cs typeface="Times New Roman"/>
                        </a:rPr>
                        <a:t>Don’t Worry Be Happy</a:t>
                      </a:r>
                      <a:r>
                        <a:rPr lang="en-US" sz="3000" dirty="0" smtClean="0">
                          <a:effectLst/>
                          <a:latin typeface="Cambria"/>
                          <a:ea typeface="Calibri"/>
                          <a:cs typeface="Times New Roman"/>
                        </a:rPr>
                        <a:t> spell would make the unit feel as if it had not suffered any casualties at all for Morale purposes.  In effect, it would be considered a 6 figure unit going forward for Morale.  The second effect would be to remove all fatigue points from the unit.  </a:t>
                      </a:r>
                      <a:r>
                        <a:rPr lang="en-US" sz="3000" i="1" dirty="0" smtClean="0">
                          <a:effectLst/>
                          <a:latin typeface="Cambria"/>
                          <a:ea typeface="Calibri"/>
                          <a:cs typeface="Times New Roman"/>
                        </a:rPr>
                        <a:t>Nullify</a:t>
                      </a:r>
                      <a:r>
                        <a:rPr lang="en-US" sz="3000" dirty="0" smtClean="0">
                          <a:effectLst/>
                          <a:latin typeface="Cambria"/>
                          <a:ea typeface="Calibri"/>
                          <a:cs typeface="Times New Roman"/>
                        </a:rPr>
                        <a:t> cannot be used against </a:t>
                      </a:r>
                      <a:r>
                        <a:rPr lang="en-US" sz="3000" i="1" dirty="0" smtClean="0">
                          <a:effectLst/>
                          <a:latin typeface="Cambria"/>
                          <a:ea typeface="Calibri"/>
                          <a:cs typeface="Times New Roman"/>
                        </a:rPr>
                        <a:t>Don’t Worry Be Happy</a:t>
                      </a:r>
                      <a:r>
                        <a:rPr lang="en-US" sz="3000" dirty="0" smtClean="0">
                          <a:effectLst/>
                          <a:latin typeface="Cambria"/>
                          <a:ea typeface="Calibri"/>
                          <a:cs typeface="Times New Roman"/>
                        </a:rPr>
                        <a:t>.</a:t>
                      </a:r>
                      <a:endParaRPr lang="en-US" sz="30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014927061"/>
              </p:ext>
            </p:extLst>
          </p:nvPr>
        </p:nvGraphicFramePr>
        <p:xfrm>
          <a:off x="114303" y="1154113"/>
          <a:ext cx="9829799" cy="1858912"/>
        </p:xfrm>
        <a:graphic>
          <a:graphicData uri="http://schemas.openxmlformats.org/drawingml/2006/table">
            <a:tbl>
              <a:tblPr/>
              <a:tblGrid>
                <a:gridCol w="1274356"/>
                <a:gridCol w="776560"/>
                <a:gridCol w="3690323"/>
                <a:gridCol w="1646044"/>
                <a:gridCol w="1539848"/>
                <a:gridCol w="902668"/>
              </a:tblGrid>
              <a:tr h="802001">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56911">
                <a:tc>
                  <a:txBody>
                    <a:bodyPr/>
                    <a:lstStyle/>
                    <a:p>
                      <a:pPr algn="ctr" fontAlgn="ctr"/>
                      <a:r>
                        <a:rPr lang="en-US" sz="2800" b="0" i="0" u="none" strike="noStrike" dirty="0" smtClean="0">
                          <a:effectLst/>
                          <a:latin typeface="Cambria"/>
                        </a:rPr>
                        <a:t>4 AC</a:t>
                      </a:r>
                      <a:endParaRPr lang="en-US" sz="2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800" b="0" i="0" u="none" strike="noStrike" dirty="0" smtClean="0">
                          <a:effectLst/>
                          <a:latin typeface="Cambria"/>
                        </a:rPr>
                        <a:t>0-4"</a:t>
                      </a:r>
                      <a:endParaRPr lang="en-US" sz="2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Removes All Current Fatigue, and Resets Casualty Rate to Zero Losses for Morale Purposes</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18824" rtl="0" eaLnBrk="1" fontAlgn="ctr"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mbria"/>
                          <a:ea typeface="+mn-ea"/>
                          <a:cs typeface="+mn-cs"/>
                        </a:rPr>
                        <a:t>Instantaneous</a:t>
                      </a:r>
                      <a:endParaRPr kumimoji="0" lang="en-US" sz="2000" b="0" i="0" u="none" strike="noStrike" kern="1200" cap="none" spc="0" normalizeH="0" baseline="0" noProof="0" dirty="0">
                        <a:ln>
                          <a:noFill/>
                        </a:ln>
                        <a:solidFill>
                          <a:prstClr val="black"/>
                        </a:solidFill>
                        <a:effectLst/>
                        <a:uLnTx/>
                        <a:uFillTx/>
                        <a:latin typeface="Cambria"/>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N/A</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The Undead</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76200"/>
            <a:ext cx="1019187" cy="1005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0601" y="60960"/>
            <a:ext cx="1019187" cy="1005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94330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57600" y="152400"/>
            <a:ext cx="2743200" cy="656851"/>
          </a:xfrm>
          <a:prstGeom prst="rect">
            <a:avLst/>
          </a:prstGeom>
          <a:solidFill>
            <a:schemeClr val="bg1"/>
          </a:solidFill>
          <a:ln>
            <a:solidFill>
              <a:schemeClr val="tx1"/>
            </a:solidFill>
          </a:ln>
        </p:spPr>
        <p:txBody>
          <a:bodyPr wrap="square" lIns="101858" tIns="50929" rIns="101858" bIns="50929" rtlCol="0">
            <a:spAutoFit/>
          </a:bodyPr>
          <a:lstStyle/>
          <a:p>
            <a:pPr algn="ctr"/>
            <a:r>
              <a:rPr lang="en-US" sz="3600" b="1" i="1" dirty="0">
                <a:solidFill>
                  <a:prstClr val="black"/>
                </a:solidFill>
                <a:latin typeface="Cambria" panose="02040503050406030204" pitchFamily="18" charset="0"/>
              </a:rPr>
              <a:t>Fly – 1–4 AC</a:t>
            </a:r>
          </a:p>
        </p:txBody>
      </p:sp>
      <p:graphicFrame>
        <p:nvGraphicFramePr>
          <p:cNvPr id="7" name="Table 6"/>
          <p:cNvGraphicFramePr>
            <a:graphicFrameLocks noGrp="1"/>
          </p:cNvGraphicFramePr>
          <p:nvPr>
            <p:extLst>
              <p:ext uri="{D42A27DB-BD31-4B8C-83A1-F6EECF244321}">
                <p14:modId xmlns:p14="http://schemas.microsoft.com/office/powerpoint/2010/main" val="2738875044"/>
              </p:ext>
            </p:extLst>
          </p:nvPr>
        </p:nvGraphicFramePr>
        <p:xfrm>
          <a:off x="152400" y="3048001"/>
          <a:ext cx="9829800" cy="4571999"/>
        </p:xfrm>
        <a:graphic>
          <a:graphicData uri="http://schemas.openxmlformats.org/drawingml/2006/table">
            <a:tbl>
              <a:tblPr/>
              <a:tblGrid>
                <a:gridCol w="9829800"/>
              </a:tblGrid>
              <a:tr h="4571999">
                <a:tc>
                  <a:txBody>
                    <a:bodyPr/>
                    <a:lstStyle/>
                    <a:p>
                      <a:pPr marL="0" marR="0">
                        <a:spcBef>
                          <a:spcPts val="0"/>
                        </a:spcBef>
                        <a:spcAft>
                          <a:spcPts val="0"/>
                        </a:spcAft>
                      </a:pPr>
                      <a:r>
                        <a:rPr lang="en-US" sz="3200" dirty="0" smtClean="0">
                          <a:effectLst/>
                          <a:latin typeface="Cambria"/>
                          <a:ea typeface="Calibri"/>
                          <a:cs typeface="Times New Roman"/>
                        </a:rPr>
                        <a:t>Wizards may use 1 AC when activated to fly up to 10” per AC.  To attack ground units in any way while in flight, wizards must have an AC "in reserve“</a:t>
                      </a:r>
                      <a:r>
                        <a:rPr lang="en-US" sz="3200" baseline="0" dirty="0" smtClean="0">
                          <a:effectLst/>
                          <a:latin typeface="Cambria"/>
                          <a:ea typeface="Calibri"/>
                          <a:cs typeface="Times New Roman"/>
                        </a:rPr>
                        <a:t> </a:t>
                      </a:r>
                      <a:r>
                        <a:rPr lang="en-US" sz="3200" dirty="0" smtClean="0">
                          <a:effectLst/>
                          <a:latin typeface="Cambria"/>
                          <a:ea typeface="Calibri"/>
                          <a:cs typeface="Times New Roman"/>
                        </a:rPr>
                        <a:t>that will remain unused at the activation's end after all movement is conducted or spells are cast.  Otherwise, they must land</a:t>
                      </a:r>
                      <a:r>
                        <a:rPr lang="en-US" sz="3200" baseline="0" dirty="0" smtClean="0">
                          <a:effectLst/>
                          <a:latin typeface="Cambria"/>
                          <a:ea typeface="Calibri"/>
                          <a:cs typeface="Times New Roman"/>
                        </a:rPr>
                        <a:t> (and can charge into </a:t>
                      </a:r>
                      <a:r>
                        <a:rPr lang="en-US" sz="3200" dirty="0" smtClean="0">
                          <a:effectLst/>
                          <a:latin typeface="Cambria"/>
                          <a:ea typeface="Calibri"/>
                          <a:cs typeface="Times New Roman"/>
                        </a:rPr>
                        <a:t>combat).  Once a Wizard lands, it is open to attack prior to conduct of offensive attacks or spell casting.  Wizards may be attacked in flight by other flying creatures or by missile weapons.</a:t>
                      </a:r>
                      <a:endParaRPr lang="en-US" sz="32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376058901"/>
              </p:ext>
            </p:extLst>
          </p:nvPr>
        </p:nvGraphicFramePr>
        <p:xfrm>
          <a:off x="76200" y="1371600"/>
          <a:ext cx="9829799" cy="1514572"/>
        </p:xfrm>
        <a:graphic>
          <a:graphicData uri="http://schemas.openxmlformats.org/drawingml/2006/table">
            <a:tbl>
              <a:tblPr/>
              <a:tblGrid>
                <a:gridCol w="1274356"/>
                <a:gridCol w="776560"/>
                <a:gridCol w="3690323"/>
                <a:gridCol w="1646044"/>
                <a:gridCol w="1539848"/>
                <a:gridCol w="902668"/>
              </a:tblGrid>
              <a:tr h="741045">
                <a:tc>
                  <a:txBody>
                    <a:bodyPr/>
                    <a:lstStyle/>
                    <a:p>
                      <a:pPr algn="ctr" fontAlgn="ctr"/>
                      <a:r>
                        <a:rPr lang="en-US" sz="16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73527">
                <a:tc>
                  <a:txBody>
                    <a:bodyPr/>
                    <a:lstStyle/>
                    <a:p>
                      <a:pPr algn="ctr" fontAlgn="ctr"/>
                      <a:r>
                        <a:rPr lang="en-US" sz="2000" b="0" i="0" u="none" strike="noStrike" dirty="0" smtClean="0">
                          <a:effectLst/>
                          <a:latin typeface="Cambria"/>
                        </a:rPr>
                        <a:t>1 AC/10” of Flight</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N/A</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800" b="0" i="0" u="none" strike="noStrike" dirty="0" smtClean="0">
                          <a:effectLst/>
                          <a:latin typeface="Cambria"/>
                        </a:rPr>
                        <a:t>Wizard Flight (10“/AC)</a:t>
                      </a:r>
                      <a:endParaRPr lang="en-US" sz="2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18824" rtl="0" eaLnBrk="1" fontAlgn="ctr"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mbria"/>
                          <a:ea typeface="+mn-ea"/>
                          <a:cs typeface="+mn-cs"/>
                        </a:rPr>
                        <a:t>Instantaneous</a:t>
                      </a:r>
                      <a:endParaRPr kumimoji="0" lang="en-US" sz="2000" b="0" i="0" u="none" strike="noStrike" kern="1200" cap="none" spc="0" normalizeH="0" baseline="0" noProof="0" dirty="0">
                        <a:ln>
                          <a:noFill/>
                        </a:ln>
                        <a:solidFill>
                          <a:prstClr val="black"/>
                        </a:solidFill>
                        <a:effectLst/>
                        <a:uLnTx/>
                        <a:uFillTx/>
                        <a:latin typeface="Cambria"/>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1" u="none" strike="noStrike" dirty="0" smtClean="0">
                          <a:effectLst/>
                          <a:latin typeface="Cambria"/>
                        </a:rPr>
                        <a:t>N/A</a:t>
                      </a:r>
                      <a:endParaRPr lang="en-US" sz="20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000" b="0" i="0" u="none" strike="noStrike" dirty="0" smtClean="0">
                          <a:effectLst/>
                          <a:latin typeface="Cambria"/>
                        </a:rPr>
                        <a:t>N/A</a:t>
                      </a:r>
                      <a:endParaRPr lang="en-US" sz="20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sp>
        <p:nvSpPr>
          <p:cNvPr id="2" name="TextBox 1"/>
          <p:cNvSpPr txBox="1"/>
          <p:nvPr/>
        </p:nvSpPr>
        <p:spPr>
          <a:xfrm>
            <a:off x="152400" y="911423"/>
            <a:ext cx="9753600" cy="307777"/>
          </a:xfrm>
          <a:prstGeom prst="rect">
            <a:avLst/>
          </a:prstGeom>
          <a:noFill/>
        </p:spPr>
        <p:txBody>
          <a:bodyPr wrap="square" rtlCol="0">
            <a:spAutoFit/>
          </a:bodyPr>
          <a:lstStyle/>
          <a:p>
            <a:pPr algn="ctr"/>
            <a:r>
              <a:rPr lang="en-US" sz="1400" b="1" dirty="0">
                <a:latin typeface="Cambria"/>
                <a:ea typeface="Calibri"/>
                <a:cs typeface="Times New Roman"/>
              </a:rPr>
              <a:t>This is a Mundane Spell Card for reference only – no Spell Card is used up with casting </a:t>
            </a:r>
            <a:r>
              <a:rPr lang="en-US" sz="1400" b="1" dirty="0" smtClean="0">
                <a:latin typeface="Cambria"/>
                <a:ea typeface="Calibri"/>
                <a:cs typeface="Times New Roman"/>
              </a:rPr>
              <a:t>of </a:t>
            </a:r>
            <a:r>
              <a:rPr lang="en-US" sz="1400" b="1" i="1" dirty="0" smtClean="0">
                <a:latin typeface="Cambria"/>
                <a:ea typeface="Calibri"/>
                <a:cs typeface="Times New Roman"/>
              </a:rPr>
              <a:t>Fly</a:t>
            </a:r>
            <a:r>
              <a:rPr lang="en-US" sz="1400" dirty="0">
                <a:latin typeface="Cambria"/>
                <a:ea typeface="Calibri"/>
                <a:cs typeface="Times New Roman"/>
              </a:rPr>
              <a:t>. </a:t>
            </a:r>
            <a:endParaRPr lang="en-US" sz="1400"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8815" r="18815" b="30978"/>
          <a:stretch/>
        </p:blipFill>
        <p:spPr>
          <a:xfrm flipH="1">
            <a:off x="182883" y="88463"/>
            <a:ext cx="969007" cy="1188720"/>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8815" r="18815" b="30978"/>
          <a:stretch/>
        </p:blipFill>
        <p:spPr>
          <a:xfrm>
            <a:off x="8936993" y="76200"/>
            <a:ext cx="969007" cy="1188720"/>
          </a:xfrm>
          <a:prstGeom prst="rect">
            <a:avLst/>
          </a:prstGeom>
        </p:spPr>
      </p:pic>
    </p:spTree>
    <p:extLst>
      <p:ext uri="{BB962C8B-B14F-4D97-AF65-F5344CB8AC3E}">
        <p14:creationId xmlns:p14="http://schemas.microsoft.com/office/powerpoint/2010/main" val="12003162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0" y="152400"/>
            <a:ext cx="5486400" cy="656851"/>
          </a:xfrm>
          <a:prstGeom prst="rect">
            <a:avLst/>
          </a:prstGeom>
          <a:solidFill>
            <a:schemeClr val="bg1"/>
          </a:solidFill>
          <a:ln>
            <a:solidFill>
              <a:schemeClr val="tx1"/>
            </a:solidFill>
          </a:ln>
        </p:spPr>
        <p:txBody>
          <a:bodyPr wrap="square" lIns="101858" tIns="50929" rIns="101858" bIns="50929" rtlCol="0">
            <a:spAutoFit/>
          </a:bodyPr>
          <a:lstStyle/>
          <a:p>
            <a:pPr algn="ctr"/>
            <a:r>
              <a:rPr lang="en-US" sz="3600" b="1" i="1" dirty="0">
                <a:solidFill>
                  <a:prstClr val="black"/>
                </a:solidFill>
                <a:latin typeface="Cambria" panose="02040503050406030204" pitchFamily="18" charset="0"/>
              </a:rPr>
              <a:t>His Master’s Voice – 2 AC</a:t>
            </a:r>
          </a:p>
        </p:txBody>
      </p:sp>
      <p:graphicFrame>
        <p:nvGraphicFramePr>
          <p:cNvPr id="7" name="Table 6"/>
          <p:cNvGraphicFramePr>
            <a:graphicFrameLocks noGrp="1"/>
          </p:cNvGraphicFramePr>
          <p:nvPr>
            <p:extLst>
              <p:ext uri="{D42A27DB-BD31-4B8C-83A1-F6EECF244321}">
                <p14:modId xmlns:p14="http://schemas.microsoft.com/office/powerpoint/2010/main" val="2000843279"/>
              </p:ext>
            </p:extLst>
          </p:nvPr>
        </p:nvGraphicFramePr>
        <p:xfrm>
          <a:off x="152400" y="3276601"/>
          <a:ext cx="9829800" cy="4343400"/>
        </p:xfrm>
        <a:graphic>
          <a:graphicData uri="http://schemas.openxmlformats.org/drawingml/2006/table">
            <a:tbl>
              <a:tblPr/>
              <a:tblGrid>
                <a:gridCol w="9829800"/>
              </a:tblGrid>
              <a:tr h="4343400">
                <a:tc>
                  <a:txBody>
                    <a:bodyPr/>
                    <a:lstStyle/>
                    <a:p>
                      <a:pPr marL="0" marR="0">
                        <a:spcBef>
                          <a:spcPts val="0"/>
                        </a:spcBef>
                        <a:spcAft>
                          <a:spcPts val="0"/>
                        </a:spcAft>
                      </a:pPr>
                      <a:r>
                        <a:rPr lang="en-US" sz="2800" baseline="0" dirty="0" smtClean="0">
                          <a:effectLst/>
                          <a:latin typeface="Cambria"/>
                          <a:ea typeface="Calibri"/>
                          <a:cs typeface="Times New Roman"/>
                        </a:rPr>
                        <a:t>W</a:t>
                      </a:r>
                      <a:r>
                        <a:rPr lang="en-US" sz="2800" dirty="0" smtClean="0">
                          <a:effectLst/>
                          <a:latin typeface="Cambria"/>
                          <a:ea typeface="Calibri"/>
                          <a:cs typeface="Times New Roman"/>
                        </a:rPr>
                        <a:t>izards use</a:t>
                      </a:r>
                      <a:r>
                        <a:rPr lang="en-US" sz="2800" baseline="0" dirty="0" smtClean="0">
                          <a:effectLst/>
                          <a:latin typeface="Cambria"/>
                          <a:ea typeface="Calibri"/>
                          <a:cs typeface="Times New Roman"/>
                        </a:rPr>
                        <a:t> </a:t>
                      </a:r>
                      <a:r>
                        <a:rPr lang="en-US" sz="2800" dirty="0" smtClean="0">
                          <a:effectLst/>
                          <a:latin typeface="Cambria"/>
                          <a:ea typeface="Calibri"/>
                          <a:cs typeface="Times New Roman"/>
                        </a:rPr>
                        <a:t>2 AC at the beginning of the activation,</a:t>
                      </a:r>
                      <a:r>
                        <a:rPr lang="en-US" sz="2800" baseline="0" dirty="0" smtClean="0">
                          <a:effectLst/>
                          <a:latin typeface="Cambria"/>
                          <a:ea typeface="Calibri"/>
                          <a:cs typeface="Times New Roman"/>
                        </a:rPr>
                        <a:t> &amp; give these</a:t>
                      </a:r>
                      <a:r>
                        <a:rPr lang="en-US" sz="2800" dirty="0" smtClean="0">
                          <a:effectLst/>
                          <a:latin typeface="Cambria"/>
                          <a:ea typeface="Calibri"/>
                          <a:cs typeface="Times New Roman"/>
                        </a:rPr>
                        <a:t> extra AC to those</a:t>
                      </a:r>
                      <a:r>
                        <a:rPr lang="en-US" sz="2800" baseline="0" dirty="0" smtClean="0">
                          <a:effectLst/>
                          <a:latin typeface="Cambria"/>
                          <a:ea typeface="Calibri"/>
                          <a:cs typeface="Times New Roman"/>
                        </a:rPr>
                        <a:t> controlled, who follow </a:t>
                      </a:r>
                      <a:r>
                        <a:rPr lang="en-US" sz="2800" dirty="0" smtClean="0">
                          <a:effectLst/>
                          <a:latin typeface="Cambria"/>
                          <a:ea typeface="Calibri"/>
                          <a:cs typeface="Times New Roman"/>
                        </a:rPr>
                        <a:t>the Wizard’s wishes.  Controlled creatures in groups </a:t>
                      </a:r>
                      <a:r>
                        <a:rPr lang="en-US" sz="2800" baseline="0" dirty="0" smtClean="0">
                          <a:effectLst/>
                          <a:latin typeface="Cambria"/>
                          <a:ea typeface="Calibri"/>
                          <a:cs typeface="Times New Roman"/>
                        </a:rPr>
                        <a:t>f</a:t>
                      </a:r>
                      <a:r>
                        <a:rPr lang="en-US" sz="2800" dirty="0" smtClean="0">
                          <a:effectLst/>
                          <a:latin typeface="Cambria"/>
                          <a:ea typeface="Calibri"/>
                          <a:cs typeface="Times New Roman"/>
                        </a:rPr>
                        <a:t>ight as peasants;</a:t>
                      </a:r>
                      <a:r>
                        <a:rPr lang="en-US" sz="2800" baseline="0" dirty="0" smtClean="0">
                          <a:effectLst/>
                          <a:latin typeface="Cambria"/>
                          <a:ea typeface="Calibri"/>
                          <a:cs typeface="Times New Roman"/>
                        </a:rPr>
                        <a:t> individuals fight as their level. </a:t>
                      </a:r>
                      <a:r>
                        <a:rPr lang="en-US" sz="2800" dirty="0" smtClean="0">
                          <a:effectLst/>
                          <a:latin typeface="Cambria"/>
                          <a:ea typeface="Calibri"/>
                          <a:cs typeface="Times New Roman"/>
                        </a:rPr>
                        <a:t>If the Wizard ceases to exert control, the animals will either flee the battlefield (50% chance) or turn and fight the nearest entity to the death, </a:t>
                      </a:r>
                      <a:r>
                        <a:rPr lang="en-US" sz="2800" u="sng" dirty="0" smtClean="0">
                          <a:effectLst/>
                          <a:latin typeface="Cambria"/>
                          <a:ea typeface="Calibri"/>
                          <a:cs typeface="Times New Roman"/>
                        </a:rPr>
                        <a:t>including the Wizard </a:t>
                      </a:r>
                      <a:r>
                        <a:rPr lang="en-US" sz="2800" dirty="0" smtClean="0">
                          <a:effectLst/>
                          <a:latin typeface="Cambria"/>
                          <a:ea typeface="Calibri"/>
                          <a:cs typeface="Times New Roman"/>
                        </a:rPr>
                        <a:t>(50% chance)! Any</a:t>
                      </a:r>
                      <a:r>
                        <a:rPr lang="en-US" sz="2800" baseline="0" dirty="0" smtClean="0">
                          <a:effectLst/>
                          <a:latin typeface="Cambria"/>
                          <a:ea typeface="Calibri"/>
                          <a:cs typeface="Times New Roman"/>
                        </a:rPr>
                        <a:t> </a:t>
                      </a:r>
                      <a:r>
                        <a:rPr lang="en-US" sz="2800" dirty="0" smtClean="0">
                          <a:effectLst/>
                          <a:latin typeface="Cambria"/>
                          <a:ea typeface="Calibri"/>
                          <a:cs typeface="Times New Roman"/>
                        </a:rPr>
                        <a:t>Wizard may reassert control with another </a:t>
                      </a:r>
                      <a:r>
                        <a:rPr lang="en-US" sz="2800" i="1" dirty="0" smtClean="0">
                          <a:effectLst/>
                          <a:latin typeface="Cambria"/>
                          <a:ea typeface="Calibri"/>
                          <a:cs typeface="Times New Roman"/>
                        </a:rPr>
                        <a:t>His Master’s Voice</a:t>
                      </a:r>
                      <a:r>
                        <a:rPr lang="en-US" sz="2800" dirty="0" smtClean="0">
                          <a:effectLst/>
                          <a:latin typeface="Cambria"/>
                          <a:ea typeface="Calibri"/>
                          <a:cs typeface="Times New Roman"/>
                        </a:rPr>
                        <a:t>. Controlled creatures do not move beyond 6” from the Wizard.  If the Wizard dies, or flies more than 6” away from the controlled animals for any reason, control is broken.</a:t>
                      </a:r>
                      <a:endParaRPr lang="en-US" sz="28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094695383"/>
              </p:ext>
            </p:extLst>
          </p:nvPr>
        </p:nvGraphicFramePr>
        <p:xfrm>
          <a:off x="114303" y="1371600"/>
          <a:ext cx="9829799" cy="1767070"/>
        </p:xfrm>
        <a:graphic>
          <a:graphicData uri="http://schemas.openxmlformats.org/drawingml/2006/table">
            <a:tbl>
              <a:tblPr/>
              <a:tblGrid>
                <a:gridCol w="1274356"/>
                <a:gridCol w="776560"/>
                <a:gridCol w="3690323"/>
                <a:gridCol w="1646044"/>
                <a:gridCol w="1539848"/>
                <a:gridCol w="902668"/>
              </a:tblGrid>
              <a:tr h="652137">
                <a:tc>
                  <a:txBody>
                    <a:bodyPr/>
                    <a:lstStyle/>
                    <a:p>
                      <a:pPr algn="ctr" fontAlgn="ctr"/>
                      <a:r>
                        <a:rPr lang="en-US" sz="14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114933">
                <a:tc>
                  <a:txBody>
                    <a:bodyPr/>
                    <a:lstStyle/>
                    <a:p>
                      <a:pPr algn="ctr" fontAlgn="ctr"/>
                      <a:r>
                        <a:rPr lang="en-US" sz="1800" b="0" i="0" u="none" strike="noStrike" dirty="0" smtClean="0">
                          <a:effectLst/>
                          <a:latin typeface="Cambria"/>
                        </a:rPr>
                        <a:t>2 AC per activation controlled</a:t>
                      </a:r>
                      <a:endParaRPr lang="en-US" sz="1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0 – 6”</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Control Beasts, Large Creatures, Large Animals, or Individual Creatures</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18824" rtl="0" eaLnBrk="1" fontAlgn="ctr"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mbria"/>
                          <a:ea typeface="+mn-ea"/>
                          <a:cs typeface="+mn-cs"/>
                        </a:rPr>
                        <a:t>2 AC per activation controlled</a:t>
                      </a:r>
                      <a:endParaRPr kumimoji="0" lang="en-US" sz="1800" b="0" i="0" u="none" strike="noStrike" kern="1200" cap="none" spc="0" normalizeH="0" baseline="0" noProof="0" dirty="0">
                        <a:ln>
                          <a:noFill/>
                        </a:ln>
                        <a:solidFill>
                          <a:prstClr val="black"/>
                        </a:solidFill>
                        <a:effectLst/>
                        <a:uLnTx/>
                        <a:uFillTx/>
                        <a:latin typeface="Cambria"/>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i="1" dirty="0" smtClean="0">
                          <a:effectLst/>
                          <a:latin typeface="Cambria"/>
                          <a:ea typeface="Times New Roman"/>
                          <a:cs typeface="Arial"/>
                        </a:rPr>
                        <a:t>Death of Wizard or Cessation of Spell</a:t>
                      </a:r>
                      <a:endParaRPr lang="en-US" sz="18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0" i="0" u="none" strike="noStrike" dirty="0" smtClean="0">
                          <a:effectLst/>
                          <a:latin typeface="Cambria"/>
                        </a:rPr>
                        <a:t>Trained or Semi-Sentient Animals</a:t>
                      </a:r>
                      <a:endParaRPr lang="en-US" sz="1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6146" name="Picture 2" descr="C:\Users\Mark\AppData\Local\Microsoft\Windows\Temporary Internet Files\Content.IE5\GV4T8G7Z\800px-RCA_dog.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21309"/>
            <a:ext cx="1280160" cy="7168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rk\AppData\Local\Microsoft\Windows\Temporary Internet Files\Content.IE5\GV4T8G7Z\800px-RCA_dog.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244840" y="121309"/>
            <a:ext cx="1280160" cy="71689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2400" y="911423"/>
            <a:ext cx="9753600" cy="307777"/>
          </a:xfrm>
          <a:prstGeom prst="rect">
            <a:avLst/>
          </a:prstGeom>
          <a:noFill/>
        </p:spPr>
        <p:txBody>
          <a:bodyPr wrap="square" rtlCol="0">
            <a:spAutoFit/>
          </a:bodyPr>
          <a:lstStyle/>
          <a:p>
            <a:pPr algn="ctr"/>
            <a:r>
              <a:rPr lang="en-US" sz="1400" b="1" dirty="0">
                <a:latin typeface="Cambria"/>
                <a:ea typeface="Calibri"/>
                <a:cs typeface="Times New Roman"/>
              </a:rPr>
              <a:t>This is a Mundane Spell Card for reference only – no Spell Card is used up with casting </a:t>
            </a:r>
            <a:r>
              <a:rPr lang="en-US" sz="1400" b="1" dirty="0" smtClean="0">
                <a:latin typeface="Cambria"/>
                <a:ea typeface="Calibri"/>
                <a:cs typeface="Times New Roman"/>
              </a:rPr>
              <a:t>of </a:t>
            </a:r>
            <a:r>
              <a:rPr lang="en-US" sz="1400" b="1" i="1" dirty="0" smtClean="0">
                <a:latin typeface="Cambria"/>
                <a:ea typeface="Calibri"/>
                <a:cs typeface="Times New Roman"/>
              </a:rPr>
              <a:t>His Master’s Voice.</a:t>
            </a:r>
            <a:endParaRPr lang="en-US" sz="1400" dirty="0"/>
          </a:p>
        </p:txBody>
      </p:sp>
    </p:spTree>
    <p:extLst>
      <p:ext uri="{BB962C8B-B14F-4D97-AF65-F5344CB8AC3E}">
        <p14:creationId xmlns:p14="http://schemas.microsoft.com/office/powerpoint/2010/main" val="18536569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1646" y="152400"/>
            <a:ext cx="5486400" cy="540648"/>
          </a:xfrm>
          <a:prstGeom prst="rect">
            <a:avLst/>
          </a:prstGeom>
          <a:solidFill>
            <a:schemeClr val="bg1"/>
          </a:solidFill>
          <a:ln>
            <a:solidFill>
              <a:schemeClr val="tx1"/>
            </a:solidFill>
          </a:ln>
        </p:spPr>
        <p:txBody>
          <a:bodyPr wrap="square" lIns="101858" tIns="50929" rIns="101858" bIns="50929" rtlCol="0">
            <a:spAutoFit/>
          </a:bodyPr>
          <a:lstStyle/>
          <a:p>
            <a:pPr algn="ctr"/>
            <a:r>
              <a:rPr lang="en-US" sz="2800" b="1" i="1" dirty="0">
                <a:solidFill>
                  <a:prstClr val="black"/>
                </a:solidFill>
                <a:latin typeface="Cambria" panose="02040503050406030204" pitchFamily="18" charset="0"/>
              </a:rPr>
              <a:t>Buzz – 3 AC</a:t>
            </a:r>
          </a:p>
        </p:txBody>
      </p:sp>
      <p:graphicFrame>
        <p:nvGraphicFramePr>
          <p:cNvPr id="7" name="Table 6"/>
          <p:cNvGraphicFramePr>
            <a:graphicFrameLocks noGrp="1"/>
          </p:cNvGraphicFramePr>
          <p:nvPr>
            <p:extLst>
              <p:ext uri="{D42A27DB-BD31-4B8C-83A1-F6EECF244321}">
                <p14:modId xmlns:p14="http://schemas.microsoft.com/office/powerpoint/2010/main" val="600877992"/>
              </p:ext>
            </p:extLst>
          </p:nvPr>
        </p:nvGraphicFramePr>
        <p:xfrm>
          <a:off x="152400" y="2971800"/>
          <a:ext cx="9829800" cy="4704715"/>
        </p:xfrm>
        <a:graphic>
          <a:graphicData uri="http://schemas.openxmlformats.org/drawingml/2006/table">
            <a:tbl>
              <a:tblPr/>
              <a:tblGrid>
                <a:gridCol w="9829800"/>
              </a:tblGrid>
              <a:tr h="4419602">
                <a:tc>
                  <a:txBody>
                    <a:bodyPr/>
                    <a:lstStyle/>
                    <a:p>
                      <a:pPr marL="0" marR="0">
                        <a:spcBef>
                          <a:spcPts val="0"/>
                        </a:spcBef>
                        <a:spcAft>
                          <a:spcPts val="0"/>
                        </a:spcAft>
                      </a:pPr>
                      <a:r>
                        <a:rPr lang="en-US" sz="2200" dirty="0" smtClean="0">
                          <a:effectLst/>
                          <a:latin typeface="Cambria"/>
                          <a:ea typeface="Calibri"/>
                          <a:cs typeface="Times New Roman"/>
                        </a:rPr>
                        <a:t>This is the</a:t>
                      </a:r>
                      <a:r>
                        <a:rPr lang="en-US" sz="2200" baseline="0" dirty="0" smtClean="0">
                          <a:effectLst/>
                          <a:latin typeface="Cambria"/>
                          <a:ea typeface="Calibri"/>
                          <a:cs typeface="Times New Roman"/>
                        </a:rPr>
                        <a:t> </a:t>
                      </a:r>
                      <a:r>
                        <a:rPr lang="en-US" sz="2200" dirty="0" smtClean="0">
                          <a:effectLst/>
                          <a:latin typeface="Cambria"/>
                          <a:ea typeface="Calibri"/>
                          <a:cs typeface="Times New Roman"/>
                        </a:rPr>
                        <a:t>only Mundane Spell that is consumed.  Wizards may control swarms</a:t>
                      </a:r>
                      <a:r>
                        <a:rPr lang="en-US" sz="2200" baseline="0" dirty="0" smtClean="0">
                          <a:effectLst/>
                          <a:latin typeface="Cambria"/>
                          <a:ea typeface="Calibri"/>
                          <a:cs typeface="Times New Roman"/>
                        </a:rPr>
                        <a:t> by using </a:t>
                      </a:r>
                      <a:r>
                        <a:rPr lang="en-US" sz="2200" dirty="0" smtClean="0">
                          <a:effectLst/>
                          <a:latin typeface="Cambria"/>
                          <a:ea typeface="Calibri"/>
                          <a:cs typeface="Times New Roman"/>
                        </a:rPr>
                        <a:t>this card &amp; 3 AC.  Swarms are clouds of stinging insects, but could also be groups of larger animals (rats, etc.).</a:t>
                      </a:r>
                      <a:r>
                        <a:rPr lang="en-US" sz="2200" baseline="0" dirty="0" smtClean="0">
                          <a:effectLst/>
                          <a:latin typeface="Cambria"/>
                          <a:ea typeface="Calibri"/>
                          <a:cs typeface="Times New Roman"/>
                        </a:rPr>
                        <a:t>  After creation, </a:t>
                      </a:r>
                      <a:r>
                        <a:rPr lang="en-US" sz="2200" dirty="0" smtClean="0">
                          <a:effectLst/>
                          <a:latin typeface="Cambria"/>
                          <a:ea typeface="Calibri"/>
                          <a:cs typeface="Times New Roman"/>
                        </a:rPr>
                        <a:t>the swarm immediately forms and may move.  Flying insect swarms are in the shape of a cloud, 3” high by 1” deep by 6” long.  Ground swarms are in a similar size and shape, but do not extend vertically beyond the heads of those attacked.  The swarm lasts for 1D4 activations,</a:t>
                      </a:r>
                      <a:r>
                        <a:rPr lang="en-US" sz="2200" baseline="0" dirty="0" smtClean="0">
                          <a:effectLst/>
                          <a:latin typeface="Cambria"/>
                          <a:ea typeface="Calibri"/>
                          <a:cs typeface="Times New Roman"/>
                        </a:rPr>
                        <a:t> &amp; </a:t>
                      </a:r>
                      <a:r>
                        <a:rPr lang="en-US" sz="2200" dirty="0" smtClean="0">
                          <a:effectLst/>
                          <a:latin typeface="Cambria"/>
                          <a:ea typeface="Calibri"/>
                          <a:cs typeface="Times New Roman"/>
                        </a:rPr>
                        <a:t>can move up to 3” per turn, but may not move more</a:t>
                      </a:r>
                      <a:r>
                        <a:rPr lang="en-US" sz="2200" baseline="0" dirty="0" smtClean="0">
                          <a:effectLst/>
                          <a:latin typeface="Cambria"/>
                          <a:ea typeface="Calibri"/>
                          <a:cs typeface="Times New Roman"/>
                        </a:rPr>
                        <a:t> </a:t>
                      </a:r>
                      <a:r>
                        <a:rPr lang="en-US" sz="2200" dirty="0" smtClean="0">
                          <a:effectLst/>
                          <a:latin typeface="Cambria"/>
                          <a:ea typeface="Calibri"/>
                          <a:cs typeface="Times New Roman"/>
                        </a:rPr>
                        <a:t>than 6” from the controlling Wizard.   Swarms don’t kill</a:t>
                      </a:r>
                      <a:r>
                        <a:rPr lang="en-US" sz="2200" baseline="0" dirty="0" smtClean="0">
                          <a:effectLst/>
                          <a:latin typeface="Cambria"/>
                          <a:ea typeface="Calibri"/>
                          <a:cs typeface="Times New Roman"/>
                        </a:rPr>
                        <a:t> - </a:t>
                      </a:r>
                      <a:r>
                        <a:rPr lang="en-US" sz="2200" dirty="0" smtClean="0">
                          <a:effectLst/>
                          <a:latin typeface="Cambria"/>
                          <a:ea typeface="Calibri"/>
                          <a:cs typeface="Times New Roman"/>
                        </a:rPr>
                        <a:t>they annoy and distract the enemy.  Vulnerable forces attacked by controlled swarms find any MPK (missile or melee) reduced by 25%.  Units vulnerable to and attacked by swarms also must add 10% to any Morale Break Roll they make while attacked by the swarm.  Some units and individuals are invulnerable to Swarms.  Among these would be The Undead, Ents, and Lizardmen of any type.</a:t>
                      </a:r>
                      <a:r>
                        <a:rPr lang="en-US" sz="2200" baseline="0" dirty="0" smtClean="0">
                          <a:effectLst/>
                          <a:latin typeface="Cambria"/>
                          <a:ea typeface="Calibri"/>
                          <a:cs typeface="Times New Roman"/>
                        </a:rPr>
                        <a:t>  </a:t>
                      </a:r>
                      <a:r>
                        <a:rPr lang="en-US" sz="2200" dirty="0" smtClean="0">
                          <a:effectLst/>
                          <a:latin typeface="Cambria"/>
                          <a:ea typeface="Calibri"/>
                          <a:cs typeface="Times New Roman"/>
                        </a:rPr>
                        <a:t>If the Wizard dies or flies away, the swarm goes away.  Swarms cannot be damaged.  A 3 AC </a:t>
                      </a:r>
                      <a:r>
                        <a:rPr lang="en-US" sz="2200" i="1" dirty="0" smtClean="0">
                          <a:effectLst/>
                          <a:latin typeface="Cambria"/>
                          <a:ea typeface="Calibri"/>
                          <a:cs typeface="Times New Roman"/>
                        </a:rPr>
                        <a:t>Nullify</a:t>
                      </a:r>
                      <a:r>
                        <a:rPr lang="en-US" sz="2200" dirty="0" smtClean="0">
                          <a:effectLst/>
                          <a:latin typeface="Cambria"/>
                          <a:ea typeface="Calibri"/>
                          <a:cs typeface="Times New Roman"/>
                        </a:rPr>
                        <a:t> can disperse a swarm.</a:t>
                      </a:r>
                      <a:endParaRPr lang="en-US" sz="2200" dirty="0">
                        <a:effectLst/>
                        <a:latin typeface="Cambria"/>
                        <a:ea typeface="Calibri"/>
                        <a:cs typeface="Times New Roman"/>
                      </a:endParaRPr>
                    </a:p>
                  </a:txBody>
                  <a:tcPr marL="10478" marR="10478" marT="10795"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055175632"/>
              </p:ext>
            </p:extLst>
          </p:nvPr>
        </p:nvGraphicFramePr>
        <p:xfrm>
          <a:off x="114303" y="838200"/>
          <a:ext cx="9829799" cy="2030730"/>
        </p:xfrm>
        <a:graphic>
          <a:graphicData uri="http://schemas.openxmlformats.org/drawingml/2006/table">
            <a:tbl>
              <a:tblPr/>
              <a:tblGrid>
                <a:gridCol w="1274356"/>
                <a:gridCol w="776560"/>
                <a:gridCol w="3690323"/>
                <a:gridCol w="1646044"/>
                <a:gridCol w="1539848"/>
                <a:gridCol w="902668"/>
              </a:tblGrid>
              <a:tr h="601097">
                <a:tc>
                  <a:txBody>
                    <a:bodyPr/>
                    <a:lstStyle/>
                    <a:p>
                      <a:pPr algn="ctr" fontAlgn="ctr"/>
                      <a:r>
                        <a:rPr lang="en-US" sz="1400" b="1" i="0" u="none" strike="noStrike" dirty="0">
                          <a:effectLst/>
                          <a:latin typeface="Cambria"/>
                        </a:rPr>
                        <a:t>AC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1" i="0" u="none" strike="noStrike" dirty="0">
                          <a:effectLst/>
                          <a:latin typeface="Cambria"/>
                        </a:rPr>
                        <a:t>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1" i="0" u="none" strike="noStrike" dirty="0">
                          <a:effectLst/>
                          <a:latin typeface="Cambria"/>
                        </a:rPr>
                        <a:t>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1" i="0" u="none" strike="noStrike" dirty="0">
                          <a:effectLst/>
                          <a:latin typeface="Cambria"/>
                        </a:rPr>
                        <a:t>Duration of Effect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1" i="1" u="none" strike="noStrike" dirty="0">
                          <a:effectLst/>
                          <a:latin typeface="Cambria"/>
                        </a:rPr>
                        <a:t>Nullified or Partially Nullified  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1" i="0" u="none" strike="noStrike" dirty="0">
                          <a:effectLst/>
                          <a:latin typeface="Cambria"/>
                        </a:rPr>
                        <a:t>No Effect 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287392">
                <a:tc>
                  <a:txBody>
                    <a:bodyPr/>
                    <a:lstStyle/>
                    <a:p>
                      <a:pPr algn="ctr" fontAlgn="ctr"/>
                      <a:r>
                        <a:rPr lang="en-US" sz="1800" b="0" i="0" u="none" strike="noStrike" dirty="0" smtClean="0">
                          <a:effectLst/>
                          <a:latin typeface="Cambria"/>
                        </a:rPr>
                        <a:t>3 AC (once per game)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0 – 6”</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400" b="0" i="0" u="none" strike="noStrike" dirty="0" smtClean="0">
                          <a:effectLst/>
                          <a:latin typeface="Cambria"/>
                        </a:rPr>
                        <a:t>Control a Swarm, Reduce Enemy Effectiveness</a:t>
                      </a:r>
                      <a:endParaRPr lang="en-US" sz="24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18824" rtl="0" eaLnBrk="1" fontAlgn="ctr"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mbria"/>
                          <a:ea typeface="+mn-ea"/>
                          <a:cs typeface="+mn-cs"/>
                        </a:rPr>
                        <a:t>1D4 Activations</a:t>
                      </a:r>
                      <a:endParaRPr kumimoji="0" lang="en-US" sz="2000" b="0" i="0" u="none" strike="noStrike" kern="1200" cap="none" spc="0" normalizeH="0" baseline="0" noProof="0" dirty="0">
                        <a:ln>
                          <a:noFill/>
                        </a:ln>
                        <a:solidFill>
                          <a:prstClr val="black"/>
                        </a:solidFill>
                        <a:effectLst/>
                        <a:uLnTx/>
                        <a:uFillTx/>
                        <a:latin typeface="Cambria"/>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i="1" dirty="0" smtClean="0">
                          <a:effectLst/>
                          <a:latin typeface="Cambria"/>
                          <a:ea typeface="Times New Roman"/>
                          <a:cs typeface="Arial"/>
                        </a:rPr>
                        <a:t>Death of Wizard or Cessation of Spell</a:t>
                      </a:r>
                      <a:endParaRPr lang="en-US" sz="1800" b="0" i="1"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0" i="0" u="none" strike="noStrike" dirty="0" smtClean="0">
                          <a:effectLst/>
                          <a:latin typeface="Cambria"/>
                        </a:rPr>
                        <a:t>The Undead, Ents, Lizard men</a:t>
                      </a:r>
                      <a:endParaRPr lang="en-US" sz="1800" b="0" i="0" u="none" strike="noStrike" dirty="0">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pic>
        <p:nvPicPr>
          <p:cNvPr id="7170" name="Picture 2" descr="C:\Users\Mark\AppData\Local\Microsoft\Windows\Temporary Internet Files\Content.IE5\D1YIU1CG\bees[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53522"/>
            <a:ext cx="1832253" cy="731520"/>
          </a:xfrm>
          <a:prstGeom prst="rect">
            <a:avLst/>
          </a:prstGeom>
          <a:solidFill>
            <a:schemeClr val="bg1"/>
          </a:solidFill>
          <a:ln>
            <a:solidFill>
              <a:schemeClr val="accent1"/>
            </a:solidFill>
          </a:ln>
        </p:spPr>
      </p:pic>
      <p:pic>
        <p:nvPicPr>
          <p:cNvPr id="11" name="Picture 2" descr="C:\Users\Mark\AppData\Local\Microsoft\Windows\Temporary Internet Files\Content.IE5\D1YIU1CG\bees[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0" y="30480"/>
            <a:ext cx="1832253" cy="731520"/>
          </a:xfrm>
          <a:prstGeom prst="rect">
            <a:avLst/>
          </a:prstGeom>
          <a:solidFill>
            <a:schemeClr val="bg1"/>
          </a:solidFill>
          <a:ln>
            <a:solidFill>
              <a:schemeClr val="accent1"/>
            </a:solidFill>
          </a:ln>
        </p:spPr>
      </p:pic>
    </p:spTree>
    <p:extLst>
      <p:ext uri="{BB962C8B-B14F-4D97-AF65-F5344CB8AC3E}">
        <p14:creationId xmlns:p14="http://schemas.microsoft.com/office/powerpoint/2010/main" val="8618255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1" y="1143001"/>
            <a:ext cx="9144000" cy="1593806"/>
          </a:xfrm>
          <a:prstGeom prst="rect">
            <a:avLst/>
          </a:prstGeom>
          <a:noFill/>
        </p:spPr>
        <p:txBody>
          <a:bodyPr wrap="square" lIns="91418" tIns="45710" rIns="91418" bIns="45710" rtlCol="0">
            <a:spAutoFit/>
          </a:bodyPr>
          <a:lstStyle/>
          <a:p>
            <a:pPr algn="ctr"/>
            <a:r>
              <a:rPr lang="en-US" sz="9600" b="1" i="1" dirty="0">
                <a:solidFill>
                  <a:srgbClr val="FF0000"/>
                </a:solidFill>
                <a:latin typeface="Cambria" panose="02040503050406030204" pitchFamily="18" charset="0"/>
              </a:rPr>
              <a:t>War Must Be</a:t>
            </a:r>
          </a:p>
        </p:txBody>
      </p:sp>
      <p:sp>
        <p:nvSpPr>
          <p:cNvPr id="5" name="TextBox 4"/>
          <p:cNvSpPr txBox="1"/>
          <p:nvPr/>
        </p:nvSpPr>
        <p:spPr>
          <a:xfrm>
            <a:off x="457201" y="2971802"/>
            <a:ext cx="9144000" cy="1593806"/>
          </a:xfrm>
          <a:prstGeom prst="rect">
            <a:avLst/>
          </a:prstGeom>
          <a:noFill/>
        </p:spPr>
        <p:txBody>
          <a:bodyPr wrap="square" lIns="91418" tIns="45710" rIns="91418" bIns="45710" rtlCol="0">
            <a:spAutoFit/>
          </a:bodyPr>
          <a:lstStyle/>
          <a:p>
            <a:pPr algn="ctr"/>
            <a:r>
              <a:rPr lang="en-US" sz="9600" b="1" i="1" dirty="0">
                <a:solidFill>
                  <a:srgbClr val="00B050"/>
                </a:solidFill>
                <a:latin typeface="Cambria" panose="02040503050406030204" pitchFamily="18" charset="0"/>
              </a:rPr>
              <a:t>SPELL CARDS</a:t>
            </a:r>
          </a:p>
        </p:txBody>
      </p:sp>
      <p:pic>
        <p:nvPicPr>
          <p:cNvPr id="8194" name="Picture 2" descr="C:\Users\Mark\AppData\Local\Microsoft\Windows\Temporary Internet Files\Content.IE5\5HNF2CSU\Wizard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8007" y="4419599"/>
            <a:ext cx="3702388" cy="2834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4719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838</TotalTime>
  <Words>3409</Words>
  <Application>Microsoft Office PowerPoint</Application>
  <PresentationFormat>Custom</PresentationFormat>
  <Paragraphs>471</Paragraphs>
  <Slides>26</Slides>
  <Notes>24</Notes>
  <HiddenSlides>0</HiddenSlides>
  <MMClips>0</MMClips>
  <ScaleCrop>false</ScaleCrop>
  <HeadingPairs>
    <vt:vector size="4" baseType="variant">
      <vt:variant>
        <vt:lpstr>Theme</vt:lpstr>
      </vt:variant>
      <vt:variant>
        <vt:i4>9</vt:i4>
      </vt:variant>
      <vt:variant>
        <vt:lpstr>Slide Titles</vt:lpstr>
      </vt:variant>
      <vt:variant>
        <vt:i4>26</vt:i4>
      </vt:variant>
    </vt:vector>
  </HeadingPairs>
  <TitlesOfParts>
    <vt:vector size="35" baseType="lpstr">
      <vt:lpstr>Office Theme</vt:lpstr>
      <vt:lpstr>1_Office Theme</vt:lpstr>
      <vt:lpstr>3_Office Theme</vt:lpstr>
      <vt:lpstr>4_Office Theme</vt:lpstr>
      <vt:lpstr>5_Office Theme</vt:lpstr>
      <vt:lpstr>6_Office Theme</vt:lpstr>
      <vt:lpstr>7_Office Theme</vt:lpstr>
      <vt:lpstr>8_Office Theme</vt:lpstr>
      <vt:lpstr>9_Office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dc:creator>
  <cp:lastModifiedBy>Mark</cp:lastModifiedBy>
  <cp:revision>100</cp:revision>
  <cp:lastPrinted>2015-11-10T00:40:26Z</cp:lastPrinted>
  <dcterms:created xsi:type="dcterms:W3CDTF">2015-08-15T18:34:04Z</dcterms:created>
  <dcterms:modified xsi:type="dcterms:W3CDTF">2015-11-15T18:06:21Z</dcterms:modified>
</cp:coreProperties>
</file>